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30"/>
  </p:notesMasterIdLst>
  <p:sldIdLst>
    <p:sldId id="256" r:id="rId2"/>
    <p:sldId id="265" r:id="rId3"/>
    <p:sldId id="263" r:id="rId4"/>
    <p:sldId id="264" r:id="rId5"/>
    <p:sldId id="266" r:id="rId6"/>
    <p:sldId id="267" r:id="rId7"/>
    <p:sldId id="268" r:id="rId8"/>
    <p:sldId id="269" r:id="rId9"/>
    <p:sldId id="257" r:id="rId10"/>
    <p:sldId id="259" r:id="rId11"/>
    <p:sldId id="258" r:id="rId12"/>
    <p:sldId id="279" r:id="rId13"/>
    <p:sldId id="260" r:id="rId14"/>
    <p:sldId id="261" r:id="rId15"/>
    <p:sldId id="276" r:id="rId16"/>
    <p:sldId id="286" r:id="rId17"/>
    <p:sldId id="277" r:id="rId18"/>
    <p:sldId id="270" r:id="rId19"/>
    <p:sldId id="271" r:id="rId20"/>
    <p:sldId id="285" r:id="rId21"/>
    <p:sldId id="280" r:id="rId22"/>
    <p:sldId id="272" r:id="rId23"/>
    <p:sldId id="281" r:id="rId24"/>
    <p:sldId id="287" r:id="rId25"/>
    <p:sldId id="284" r:id="rId26"/>
    <p:sldId id="278" r:id="rId27"/>
    <p:sldId id="288" r:id="rId28"/>
    <p:sldId id="289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1037D-AC61-A345-95AC-1E9C43366D60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58B15-0CFF-0F43-B15D-1EBF0DDB5527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58B15-0CFF-0F43-B15D-1EBF0DDB5527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58B15-0CFF-0F43-B15D-1EBF0DDB5527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58B15-0CFF-0F43-B15D-1EBF0DDB5527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58B15-0CFF-0F43-B15D-1EBF0DDB5527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58B15-0CFF-0F43-B15D-1EBF0DDB5527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58B15-0CFF-0F43-B15D-1EBF0DDB5527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a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u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AC092CF-5FE3-7942-B28B-22022CFADB05}" type="datetimeFigureOut">
              <a:rPr lang="fr-FR" smtClean="0"/>
              <a:pPr/>
              <a:t>23/10/17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02E92EE-DC31-944B-B697-73E188727D1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ulien/Desktop/IMG_2848.m4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323568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r-FR" sz="9778" b="1" dirty="0" smtClean="0"/>
              <a:t>PTH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6600" dirty="0" smtClean="0"/>
              <a:t>VOIE  ANTERIEURE</a:t>
            </a:r>
            <a:br>
              <a:rPr lang="fr-FR" sz="6600" dirty="0" smtClean="0"/>
            </a:br>
            <a:r>
              <a:rPr lang="fr-FR" sz="4444" b="1" dirty="0" smtClean="0"/>
              <a:t>innovation</a:t>
            </a:r>
            <a:r>
              <a:rPr lang="fr-FR" sz="6600" dirty="0" smtClean="0"/>
              <a:t> </a:t>
            </a:r>
            <a:br>
              <a:rPr lang="fr-FR" sz="6600" dirty="0" smtClean="0"/>
            </a:br>
            <a:r>
              <a:rPr lang="fr-FR" sz="4889" dirty="0" smtClean="0"/>
              <a:t>MYTHE ou REALITE </a:t>
            </a:r>
            <a:br>
              <a:rPr lang="fr-FR" sz="4889" dirty="0" smtClean="0"/>
            </a:br>
            <a:r>
              <a:rPr lang="fr-FR" sz="6667" b="1" dirty="0" smtClean="0"/>
              <a:t>?</a:t>
            </a:r>
            <a:endParaRPr lang="fr-FR" sz="6667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0544" y="5410990"/>
            <a:ext cx="8062912" cy="859937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IM2S</a:t>
            </a:r>
            <a:r>
              <a:rPr lang="fr-FR" b="1" dirty="0" smtClean="0"/>
              <a:t> - Dr Julien </a:t>
            </a:r>
            <a:r>
              <a:rPr lang="fr-FR" b="1" smtClean="0"/>
              <a:t>CAZAL-Monaco 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Abord </a:t>
            </a:r>
            <a:r>
              <a:rPr lang="fr-FR" b="1" dirty="0" err="1" smtClean="0"/>
              <a:t>mini-invasif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98842"/>
            <a:ext cx="8229600" cy="4355966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 smtClean="0"/>
              <a:t>Voie intermusculaires</a:t>
            </a:r>
          </a:p>
          <a:p>
            <a:pPr lvl="1"/>
            <a:r>
              <a:rPr lang="fr-FR" dirty="0" smtClean="0"/>
              <a:t>Tenseur fascia </a:t>
            </a:r>
            <a:r>
              <a:rPr lang="fr-FR" dirty="0" err="1" smtClean="0"/>
              <a:t>lata</a:t>
            </a:r>
            <a:r>
              <a:rPr lang="fr-FR" dirty="0" smtClean="0"/>
              <a:t> / </a:t>
            </a:r>
            <a:r>
              <a:rPr lang="fr-FR" dirty="0" err="1" smtClean="0"/>
              <a:t>Sartorius-Droit</a:t>
            </a:r>
            <a:r>
              <a:rPr lang="fr-FR" dirty="0" smtClean="0"/>
              <a:t> </a:t>
            </a:r>
            <a:r>
              <a:rPr lang="fr-FR" dirty="0" err="1" smtClean="0"/>
              <a:t>ant-Psoas</a:t>
            </a:r>
            <a:endParaRPr lang="fr-FR" dirty="0" smtClean="0"/>
          </a:p>
          <a:p>
            <a:pPr lvl="2"/>
            <a:r>
              <a:rPr lang="fr-FR" dirty="0" smtClean="0"/>
              <a:t>Mais section muscle rot </a:t>
            </a:r>
            <a:r>
              <a:rPr lang="fr-FR" dirty="0" err="1" smtClean="0"/>
              <a:t>ext</a:t>
            </a:r>
            <a:r>
              <a:rPr lang="fr-FR" dirty="0" smtClean="0"/>
              <a:t>, capsule post</a:t>
            </a:r>
          </a:p>
          <a:p>
            <a:r>
              <a:rPr lang="fr-FR" b="1" dirty="0" smtClean="0"/>
              <a:t>Voie inter nerveuse</a:t>
            </a:r>
          </a:p>
          <a:p>
            <a:pPr lvl="1"/>
            <a:r>
              <a:rPr lang="fr-FR" dirty="0" smtClean="0"/>
              <a:t>Nerf sciatique / nerf </a:t>
            </a:r>
            <a:r>
              <a:rPr lang="fr-FR" dirty="0" err="1" smtClean="0"/>
              <a:t>femoral</a:t>
            </a:r>
            <a:endParaRPr lang="fr-FR" dirty="0" smtClean="0"/>
          </a:p>
          <a:p>
            <a:pPr lvl="2"/>
            <a:r>
              <a:rPr lang="fr-FR" dirty="0" smtClean="0"/>
              <a:t>Mais lésion nerf </a:t>
            </a:r>
            <a:r>
              <a:rPr lang="fr-FR" dirty="0" err="1" smtClean="0"/>
              <a:t>cut</a:t>
            </a:r>
            <a:r>
              <a:rPr lang="fr-FR" dirty="0" smtClean="0"/>
              <a:t> </a:t>
            </a:r>
            <a:r>
              <a:rPr lang="fr-FR" dirty="0" err="1" smtClean="0"/>
              <a:t>fem</a:t>
            </a:r>
            <a:r>
              <a:rPr lang="fr-FR" dirty="0" smtClean="0"/>
              <a:t> a proximité</a:t>
            </a:r>
          </a:p>
          <a:p>
            <a:r>
              <a:rPr lang="fr-FR" b="1" dirty="0" smtClean="0"/>
              <a:t>Hanche peu profonde</a:t>
            </a:r>
          </a:p>
          <a:p>
            <a:pPr lvl="1"/>
            <a:r>
              <a:rPr lang="fr-FR" dirty="0" smtClean="0"/>
              <a:t>Moins de tissus à </a:t>
            </a:r>
            <a:r>
              <a:rPr lang="fr-FR" dirty="0" err="1" smtClean="0"/>
              <a:t>ecarter</a:t>
            </a:r>
            <a:endParaRPr lang="fr-FR" dirty="0" smtClean="0"/>
          </a:p>
          <a:p>
            <a:pPr lvl="2"/>
            <a:r>
              <a:rPr lang="fr-FR" dirty="0" smtClean="0"/>
              <a:t>Petit muscle mais sensible à l’</a:t>
            </a:r>
            <a:r>
              <a:rPr lang="fr-FR" dirty="0" err="1" smtClean="0"/>
              <a:t>etirement</a:t>
            </a:r>
            <a:endParaRPr lang="fr-FR" dirty="0" smtClean="0"/>
          </a:p>
          <a:p>
            <a:pPr lvl="2"/>
            <a:r>
              <a:rPr lang="fr-FR" dirty="0" err="1" smtClean="0"/>
              <a:t>femur</a:t>
            </a:r>
            <a:r>
              <a:rPr lang="fr-FR" dirty="0" smtClean="0"/>
              <a:t> plus difficile à exposer</a:t>
            </a:r>
          </a:p>
          <a:p>
            <a:pPr lvl="2"/>
            <a:r>
              <a:rPr lang="fr-FR" dirty="0" err="1" smtClean="0"/>
              <a:t>Hematome</a:t>
            </a:r>
            <a:r>
              <a:rPr lang="fr-FR" dirty="0" smtClean="0"/>
              <a:t> </a:t>
            </a:r>
          </a:p>
          <a:p>
            <a:pPr lvl="2"/>
            <a:r>
              <a:rPr lang="fr-FR" dirty="0" smtClean="0"/>
              <a:t>Infection  (pli de l’aine)</a:t>
            </a:r>
          </a:p>
          <a:p>
            <a:pPr lvl="1"/>
            <a:endParaRPr lang="fr-FR" dirty="0"/>
          </a:p>
        </p:txBody>
      </p:sp>
      <p:pic>
        <p:nvPicPr>
          <p:cNvPr id="4" name="Image 3" descr="voie ant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68" y="160207"/>
            <a:ext cx="2277978" cy="2170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Eviter la luxation </a:t>
            </a:r>
            <a:r>
              <a:rPr lang="fr-FR" b="1" dirty="0" err="1" smtClean="0"/>
              <a:t>posterieure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8420"/>
            <a:ext cx="5061527" cy="4424947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 smtClean="0"/>
              <a:t>Pelvitrochanteriens</a:t>
            </a:r>
            <a:r>
              <a:rPr lang="fr-FR" dirty="0" smtClean="0"/>
              <a:t> post respectés</a:t>
            </a:r>
          </a:p>
          <a:p>
            <a:r>
              <a:rPr lang="fr-FR" dirty="0" smtClean="0"/>
              <a:t>Positionnement cotyle</a:t>
            </a:r>
          </a:p>
          <a:p>
            <a:pPr>
              <a:buNone/>
            </a:pPr>
            <a:r>
              <a:rPr lang="fr-FR" dirty="0" smtClean="0"/>
              <a:t>              </a:t>
            </a:r>
            <a:r>
              <a:rPr lang="fr-FR" b="1" dirty="0" smtClean="0"/>
              <a:t>Luxation post &lt; 1%</a:t>
            </a:r>
          </a:p>
          <a:p>
            <a:r>
              <a:rPr lang="fr-FR" dirty="0" smtClean="0"/>
              <a:t>Mais luxation </a:t>
            </a:r>
            <a:r>
              <a:rPr lang="fr-FR" dirty="0" err="1" smtClean="0"/>
              <a:t>anterieure</a:t>
            </a:r>
            <a:r>
              <a:rPr lang="fr-FR" dirty="0" smtClean="0"/>
              <a:t> plus à risque</a:t>
            </a:r>
          </a:p>
          <a:p>
            <a:pPr lvl="1"/>
            <a:r>
              <a:rPr lang="fr-FR" dirty="0" smtClean="0"/>
              <a:t>Ouverture/</a:t>
            </a:r>
            <a:r>
              <a:rPr lang="fr-FR" dirty="0" err="1" smtClean="0"/>
              <a:t>Resection</a:t>
            </a:r>
            <a:r>
              <a:rPr lang="fr-FR" dirty="0" smtClean="0"/>
              <a:t> capsule </a:t>
            </a:r>
            <a:r>
              <a:rPr lang="fr-FR" dirty="0" err="1" smtClean="0"/>
              <a:t>ant</a:t>
            </a:r>
            <a:endParaRPr lang="fr-FR" dirty="0" smtClean="0"/>
          </a:p>
          <a:p>
            <a:pPr lvl="1"/>
            <a:r>
              <a:rPr lang="fr-FR" dirty="0" err="1" smtClean="0"/>
              <a:t>Anteversion</a:t>
            </a:r>
            <a:r>
              <a:rPr lang="fr-FR" dirty="0" smtClean="0"/>
              <a:t>  des implants</a:t>
            </a:r>
          </a:p>
          <a:p>
            <a:r>
              <a:rPr lang="fr-FR" dirty="0" smtClean="0"/>
              <a:t>Luxation post existe</a:t>
            </a:r>
          </a:p>
          <a:p>
            <a:pPr lvl="1"/>
            <a:r>
              <a:rPr lang="fr-FR" dirty="0" smtClean="0"/>
              <a:t>Capsule post libérée</a:t>
            </a:r>
          </a:p>
          <a:p>
            <a:pPr lvl="1"/>
            <a:r>
              <a:rPr lang="fr-FR" dirty="0" smtClean="0"/>
              <a:t>Pyramidal et Obturateur </a:t>
            </a:r>
            <a:r>
              <a:rPr lang="fr-FR" dirty="0" err="1" smtClean="0"/>
              <a:t>int</a:t>
            </a:r>
            <a:r>
              <a:rPr lang="fr-FR" dirty="0" smtClean="0"/>
              <a:t> section &gt;50%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5" name="Flèche droite rayée 4"/>
          <p:cNvSpPr/>
          <p:nvPr/>
        </p:nvSpPr>
        <p:spPr>
          <a:xfrm>
            <a:off x="946727" y="3001817"/>
            <a:ext cx="588818" cy="288445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hueter-e1479812518459.png"/>
          <p:cNvPicPr>
            <a:picLocks noChangeAspect="1"/>
          </p:cNvPicPr>
          <p:nvPr/>
        </p:nvPicPr>
        <p:blipFill>
          <a:blip r:embed="rId2"/>
          <a:srcRect l="43600" t="34559"/>
          <a:stretch>
            <a:fillRect/>
          </a:stretch>
        </p:blipFill>
        <p:spPr>
          <a:xfrm>
            <a:off x="5765466" y="1938420"/>
            <a:ext cx="3112990" cy="2138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1943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Problème d’exposition du Fémur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Image 5" descr="n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56242" y="1061714"/>
            <a:ext cx="5232045" cy="3683000"/>
          </a:xfrm>
          <a:prstGeom prst="rect">
            <a:avLst/>
          </a:prstGeom>
        </p:spPr>
      </p:pic>
      <p:pic>
        <p:nvPicPr>
          <p:cNvPr id="4" name="Espace réservé du contenu 3" descr="IMG_2840.jpg"/>
          <p:cNvPicPr>
            <a:picLocks noGrp="1" noChangeAspect="1"/>
          </p:cNvPicPr>
          <p:nvPr>
            <p:ph idx="1"/>
          </p:nvPr>
        </p:nvPicPr>
        <p:blipFill>
          <a:blip r:embed="rId4"/>
          <a:srcRect l="4386" t="22269" r="5166"/>
          <a:stretch>
            <a:fillRect/>
          </a:stretch>
        </p:blipFill>
        <p:spPr>
          <a:xfrm>
            <a:off x="6584768" y="3879412"/>
            <a:ext cx="2410010" cy="2761540"/>
          </a:xfrm>
        </p:spPr>
      </p:pic>
      <p:pic>
        <p:nvPicPr>
          <p:cNvPr id="5" name="Image 4" descr="table ortho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5840" y="4390224"/>
            <a:ext cx="2915098" cy="2250728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4514192" y="3285765"/>
            <a:ext cx="1477121" cy="289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198800" y="3285765"/>
            <a:ext cx="38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504731" y="3106291"/>
            <a:ext cx="28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Ajustement Longueur MI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Decubitus</a:t>
            </a:r>
            <a:r>
              <a:rPr lang="fr-FR" dirty="0" smtClean="0"/>
              <a:t> dorsal</a:t>
            </a:r>
          </a:p>
          <a:p>
            <a:pPr lvl="1"/>
            <a:r>
              <a:rPr lang="fr-FR" dirty="0" smtClean="0"/>
              <a:t># des autres voies (</a:t>
            </a:r>
            <a:r>
              <a:rPr lang="fr-FR" dirty="0" err="1" smtClean="0"/>
              <a:t>Decubitus</a:t>
            </a:r>
            <a:r>
              <a:rPr lang="fr-FR" dirty="0" smtClean="0"/>
              <a:t> </a:t>
            </a:r>
            <a:r>
              <a:rPr lang="fr-FR" dirty="0" err="1" smtClean="0"/>
              <a:t>lateral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Permet de contrôler plus facilement</a:t>
            </a:r>
          </a:p>
          <a:p>
            <a:pPr lvl="1"/>
            <a:r>
              <a:rPr lang="fr-FR" b="1" dirty="0" smtClean="0"/>
              <a:t>Utilisation radiologique AP de la hanche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Mais:</a:t>
            </a:r>
          </a:p>
          <a:p>
            <a:pPr lvl="2"/>
            <a:r>
              <a:rPr lang="fr-FR" dirty="0" smtClean="0"/>
              <a:t>Bascule du bassin</a:t>
            </a:r>
          </a:p>
          <a:p>
            <a:pPr lvl="2"/>
            <a:r>
              <a:rPr lang="fr-FR" dirty="0" err="1" smtClean="0"/>
              <a:t>Champage</a:t>
            </a:r>
            <a:r>
              <a:rPr lang="fr-FR" dirty="0" smtClean="0"/>
              <a:t> des 2 MI</a:t>
            </a:r>
          </a:p>
          <a:p>
            <a:pPr lvl="2"/>
            <a:r>
              <a:rPr lang="fr-FR" dirty="0" smtClean="0"/>
              <a:t>Difficile avec Traction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4887" y="3957738"/>
            <a:ext cx="2350378" cy="263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09452"/>
          </a:xfrm>
        </p:spPr>
        <p:txBody>
          <a:bodyPr/>
          <a:lstStyle/>
          <a:p>
            <a:r>
              <a:rPr lang="fr-FR" b="1" dirty="0" err="1" smtClean="0"/>
              <a:t>Recuperation</a:t>
            </a:r>
            <a:r>
              <a:rPr lang="fr-FR" b="1" dirty="0" smtClean="0"/>
              <a:t> Rapide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76946"/>
            <a:ext cx="6106695" cy="5481053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EVA &lt; 3 post op</a:t>
            </a:r>
          </a:p>
          <a:p>
            <a:pPr lvl="1"/>
            <a:r>
              <a:rPr lang="fr-FR" dirty="0" smtClean="0"/>
              <a:t>injection </a:t>
            </a:r>
            <a:r>
              <a:rPr lang="fr-FR" dirty="0" err="1" smtClean="0"/>
              <a:t>ains</a:t>
            </a:r>
            <a:r>
              <a:rPr lang="fr-FR" dirty="0" smtClean="0"/>
              <a:t> et </a:t>
            </a:r>
            <a:r>
              <a:rPr lang="fr-FR" dirty="0" err="1" smtClean="0"/>
              <a:t>anesthesiant</a:t>
            </a:r>
            <a:r>
              <a:rPr lang="fr-FR" dirty="0" smtClean="0"/>
              <a:t> local</a:t>
            </a:r>
          </a:p>
          <a:p>
            <a:r>
              <a:rPr lang="fr-FR" dirty="0" smtClean="0"/>
              <a:t>Autonomie Globale</a:t>
            </a:r>
          </a:p>
          <a:p>
            <a:pPr lvl="1"/>
            <a:r>
              <a:rPr lang="fr-FR" dirty="0" smtClean="0"/>
              <a:t>Rapide au </a:t>
            </a:r>
            <a:r>
              <a:rPr lang="fr-FR" dirty="0" err="1" smtClean="0"/>
              <a:t>debut</a:t>
            </a:r>
            <a:r>
              <a:rPr lang="fr-FR" dirty="0" smtClean="0"/>
              <a:t> …</a:t>
            </a:r>
          </a:p>
          <a:p>
            <a:pPr lvl="1"/>
            <a:r>
              <a:rPr lang="fr-FR" dirty="0" smtClean="0"/>
              <a:t>Extension rapide/</a:t>
            </a:r>
            <a:r>
              <a:rPr lang="fr-FR" dirty="0" err="1" smtClean="0"/>
              <a:t>bequillage</a:t>
            </a:r>
            <a:r>
              <a:rPr lang="fr-FR" dirty="0" smtClean="0"/>
              <a:t> facile</a:t>
            </a:r>
          </a:p>
          <a:p>
            <a:pPr lvl="2"/>
            <a:r>
              <a:rPr lang="fr-FR" dirty="0" smtClean="0"/>
              <a:t>Mais flexion plus difficile (muscle </a:t>
            </a:r>
            <a:r>
              <a:rPr lang="fr-FR" dirty="0" err="1" smtClean="0"/>
              <a:t>ant</a:t>
            </a:r>
            <a:r>
              <a:rPr lang="fr-FR" dirty="0" smtClean="0"/>
              <a:t> et </a:t>
            </a:r>
            <a:r>
              <a:rPr lang="fr-FR" dirty="0" err="1" smtClean="0"/>
              <a:t>hematome</a:t>
            </a:r>
            <a:r>
              <a:rPr lang="fr-FR" dirty="0" smtClean="0"/>
              <a:t>)</a:t>
            </a:r>
          </a:p>
          <a:p>
            <a:r>
              <a:rPr lang="fr-FR" dirty="0" smtClean="0"/>
              <a:t>Peu de précaution mais !!!!</a:t>
            </a:r>
          </a:p>
          <a:p>
            <a:r>
              <a:rPr lang="fr-FR" dirty="0" smtClean="0"/>
              <a:t>Longueur du </a:t>
            </a:r>
            <a:r>
              <a:rPr lang="fr-FR" dirty="0" err="1" smtClean="0"/>
              <a:t>sejour</a:t>
            </a:r>
            <a:r>
              <a:rPr lang="fr-FR" dirty="0" smtClean="0"/>
              <a:t> hospitalier</a:t>
            </a:r>
          </a:p>
          <a:p>
            <a:pPr lvl="1"/>
            <a:r>
              <a:rPr lang="fr-FR" dirty="0" err="1" smtClean="0"/>
              <a:t>Sejour</a:t>
            </a:r>
            <a:r>
              <a:rPr lang="fr-FR" dirty="0" smtClean="0"/>
              <a:t> court entre 1 et 6j</a:t>
            </a:r>
          </a:p>
          <a:p>
            <a:pPr lvl="2"/>
            <a:r>
              <a:rPr lang="fr-FR" dirty="0" smtClean="0"/>
              <a:t>Stimulation &amp; Protocole </a:t>
            </a:r>
            <a:r>
              <a:rPr lang="fr-FR" dirty="0" err="1" smtClean="0"/>
              <a:t>Recup</a:t>
            </a:r>
            <a:r>
              <a:rPr lang="fr-FR" dirty="0" smtClean="0"/>
              <a:t> Rapide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5" name="IMG_2848.m4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00812" y="1550736"/>
            <a:ext cx="2391276" cy="4251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3566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            </a:t>
            </a:r>
            <a:r>
              <a:rPr lang="fr-FR" b="1" smtClean="0"/>
              <a:t>Discussion</a:t>
            </a:r>
            <a:br>
              <a:rPr lang="fr-FR" b="1" smtClean="0"/>
            </a:br>
            <a:r>
              <a:rPr lang="fr-FR" b="1" smtClean="0"/>
              <a:t>              </a:t>
            </a:r>
            <a:r>
              <a:rPr lang="fr-FR" sz="3111" b="1" smtClean="0"/>
              <a:t>Voie </a:t>
            </a:r>
            <a:r>
              <a:rPr lang="fr-FR" sz="3111" b="1" dirty="0" smtClean="0"/>
              <a:t>Post MIS</a:t>
            </a:r>
            <a:endParaRPr lang="fr-FR" sz="3111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14436"/>
            <a:ext cx="4790225" cy="4640372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Voie Post MIS depuis 10 ans  </a:t>
            </a:r>
          </a:p>
          <a:p>
            <a:r>
              <a:rPr lang="fr-FR" dirty="0" smtClean="0"/>
              <a:t>Reproductible et fiable pour tous les patients</a:t>
            </a:r>
          </a:p>
          <a:p>
            <a:r>
              <a:rPr lang="fr-FR" dirty="0" smtClean="0"/>
              <a:t>Passage stricte sens des fibres post GF</a:t>
            </a:r>
          </a:p>
          <a:p>
            <a:r>
              <a:rPr lang="fr-FR" dirty="0" err="1" smtClean="0"/>
              <a:t>Preservation</a:t>
            </a:r>
            <a:r>
              <a:rPr lang="fr-FR" dirty="0" smtClean="0"/>
              <a:t> Piriforme et carre crural</a:t>
            </a:r>
          </a:p>
          <a:p>
            <a:r>
              <a:rPr lang="fr-FR" dirty="0" err="1" smtClean="0"/>
              <a:t>Reparation</a:t>
            </a:r>
            <a:r>
              <a:rPr lang="fr-FR" dirty="0" smtClean="0"/>
              <a:t> </a:t>
            </a:r>
            <a:r>
              <a:rPr lang="fr-FR" dirty="0" err="1" smtClean="0"/>
              <a:t>caspsulaire</a:t>
            </a:r>
            <a:endParaRPr lang="fr-FR" dirty="0" smtClean="0"/>
          </a:p>
          <a:p>
            <a:r>
              <a:rPr lang="fr-FR" dirty="0" smtClean="0"/>
              <a:t>Durée </a:t>
            </a:r>
            <a:r>
              <a:rPr lang="fr-FR" dirty="0" err="1" smtClean="0"/>
              <a:t>sejour</a:t>
            </a:r>
            <a:r>
              <a:rPr lang="fr-FR" dirty="0" smtClean="0"/>
              <a:t> 2 à 6j</a:t>
            </a:r>
          </a:p>
          <a:p>
            <a:r>
              <a:rPr lang="fr-FR" dirty="0" smtClean="0"/>
              <a:t>Luxations </a:t>
            </a:r>
          </a:p>
          <a:p>
            <a:pPr lvl="1"/>
            <a:r>
              <a:rPr lang="fr-FR" dirty="0" smtClean="0"/>
              <a:t>2 dont 1 </a:t>
            </a:r>
            <a:r>
              <a:rPr lang="fr-FR" dirty="0" err="1" smtClean="0"/>
              <a:t>ant</a:t>
            </a:r>
            <a:r>
              <a:rPr lang="fr-FR" dirty="0" smtClean="0"/>
              <a:t> et 1 sur fracture col (&lt;0,5%)</a:t>
            </a:r>
          </a:p>
          <a:p>
            <a:pPr lvl="1"/>
            <a:r>
              <a:rPr lang="fr-FR" dirty="0" smtClean="0"/>
              <a:t>Utilisation DM quand </a:t>
            </a:r>
            <a:r>
              <a:rPr lang="fr-FR" dirty="0" err="1" smtClean="0"/>
              <a:t>necessaire</a:t>
            </a:r>
            <a:endParaRPr lang="fr-FR" dirty="0" smtClean="0"/>
          </a:p>
          <a:p>
            <a:r>
              <a:rPr lang="fr-FR" dirty="0" smtClean="0"/>
              <a:t>Reprise du sport Ht niveau sujets jeunes</a:t>
            </a:r>
          </a:p>
          <a:p>
            <a:pPr>
              <a:buNone/>
            </a:pPr>
            <a:endParaRPr lang="fr-FR" dirty="0" smtClean="0"/>
          </a:p>
          <a:p>
            <a:endParaRPr lang="fr-FR" dirty="0" smtClean="0"/>
          </a:p>
        </p:txBody>
      </p:sp>
      <p:pic>
        <p:nvPicPr>
          <p:cNvPr id="4" name="Image 3" descr="F66124-006-f048 - tenotomy.jpg"/>
          <p:cNvPicPr>
            <a:picLocks noChangeAspect="1"/>
          </p:cNvPicPr>
          <p:nvPr/>
        </p:nvPicPr>
        <p:blipFill>
          <a:blip r:embed="rId2"/>
          <a:srcRect r="8752"/>
          <a:stretch>
            <a:fillRect/>
          </a:stretch>
        </p:blipFill>
        <p:spPr>
          <a:xfrm>
            <a:off x="5484187" y="1955722"/>
            <a:ext cx="3339508" cy="383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267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500" r="-17500"/>
          <a:stretch>
            <a:fillRect/>
          </a:stretch>
        </p:blipFill>
        <p:spPr>
          <a:xfrm flipH="1">
            <a:off x="1397650" y="1919791"/>
            <a:ext cx="7511819" cy="4572000"/>
          </a:xfrm>
        </p:spPr>
      </p:pic>
      <p:pic>
        <p:nvPicPr>
          <p:cNvPr id="5" name="Image 4" descr="DSC0069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90293" y="5458689"/>
            <a:ext cx="1819175" cy="1259906"/>
          </a:xfrm>
          <a:prstGeom prst="rect">
            <a:avLst/>
          </a:prstGeom>
        </p:spPr>
      </p:pic>
      <p:pic>
        <p:nvPicPr>
          <p:cNvPr id="6" name="Image 5" descr="DSC003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845" y="631667"/>
            <a:ext cx="2759624" cy="2069718"/>
          </a:xfrm>
          <a:prstGeom prst="rect">
            <a:avLst/>
          </a:prstGeom>
        </p:spPr>
      </p:pic>
      <p:pic>
        <p:nvPicPr>
          <p:cNvPr id="7" name="Image 6" descr="IMG_2720.jpg"/>
          <p:cNvPicPr>
            <a:picLocks noChangeAspect="1"/>
          </p:cNvPicPr>
          <p:nvPr/>
        </p:nvPicPr>
        <p:blipFill>
          <a:blip r:embed="rId5"/>
          <a:srcRect t="31969" r="45851" b="34609"/>
          <a:stretch>
            <a:fillRect/>
          </a:stretch>
        </p:blipFill>
        <p:spPr>
          <a:xfrm>
            <a:off x="189830" y="267494"/>
            <a:ext cx="2785143" cy="2292100"/>
          </a:xfrm>
          <a:prstGeom prst="rect">
            <a:avLst/>
          </a:prstGeom>
        </p:spPr>
      </p:pic>
      <p:sp>
        <p:nvSpPr>
          <p:cNvPr id="8" name="Double flèche horizontale 7"/>
          <p:cNvSpPr/>
          <p:nvPr/>
        </p:nvSpPr>
        <p:spPr>
          <a:xfrm>
            <a:off x="1939078" y="1224744"/>
            <a:ext cx="45719" cy="441782"/>
          </a:xfrm>
          <a:prstGeom prst="leftRightArrow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 descr="fig1.png"/>
          <p:cNvPicPr>
            <a:picLocks noChangeAspect="1"/>
          </p:cNvPicPr>
          <p:nvPr/>
        </p:nvPicPr>
        <p:blipFill>
          <a:blip r:embed="rId6"/>
          <a:srcRect b="42865"/>
          <a:stretch>
            <a:fillRect/>
          </a:stretch>
        </p:blipFill>
        <p:spPr>
          <a:xfrm flipH="1">
            <a:off x="168939" y="4725990"/>
            <a:ext cx="2806034" cy="1992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          </a:t>
            </a:r>
            <a:r>
              <a:rPr lang="fr-FR" b="1" dirty="0" smtClean="0"/>
              <a:t>Discussion</a:t>
            </a:r>
            <a:br>
              <a:rPr lang="fr-FR" b="1" dirty="0" smtClean="0"/>
            </a:br>
            <a:r>
              <a:rPr lang="fr-FR" b="1" dirty="0" smtClean="0"/>
              <a:t>                  </a:t>
            </a:r>
            <a:r>
              <a:rPr lang="fr-FR" sz="2800" b="1" dirty="0" smtClean="0"/>
              <a:t>Voie </a:t>
            </a:r>
            <a:r>
              <a:rPr lang="fr-FR" sz="2800" b="1" dirty="0" err="1" smtClean="0"/>
              <a:t>ant</a:t>
            </a:r>
            <a:endParaRPr lang="fr-FR" sz="2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5025718" cy="4572000"/>
          </a:xfrm>
        </p:spPr>
        <p:txBody>
          <a:bodyPr>
            <a:normAutofit/>
          </a:bodyPr>
          <a:lstStyle/>
          <a:p>
            <a:r>
              <a:rPr lang="fr-FR" dirty="0" smtClean="0"/>
              <a:t>Voie </a:t>
            </a:r>
            <a:r>
              <a:rPr lang="fr-FR" dirty="0" err="1" smtClean="0"/>
              <a:t>Anterieure</a:t>
            </a:r>
            <a:endParaRPr lang="fr-FR" dirty="0" smtClean="0"/>
          </a:p>
          <a:p>
            <a:pPr lvl="1"/>
            <a:r>
              <a:rPr lang="fr-FR" dirty="0" smtClean="0"/>
              <a:t>Sans traction, sans </a:t>
            </a:r>
            <a:r>
              <a:rPr lang="fr-FR" dirty="0" err="1" smtClean="0"/>
              <a:t>rx</a:t>
            </a:r>
            <a:endParaRPr lang="fr-FR" dirty="0" smtClean="0"/>
          </a:p>
          <a:p>
            <a:pPr lvl="1"/>
            <a:r>
              <a:rPr lang="fr-FR" dirty="0" smtClean="0"/>
              <a:t>Difficultés </a:t>
            </a:r>
            <a:r>
              <a:rPr lang="fr-FR" dirty="0" err="1" smtClean="0"/>
              <a:t>Femur</a:t>
            </a:r>
            <a:endParaRPr lang="fr-FR" dirty="0" smtClean="0"/>
          </a:p>
          <a:p>
            <a:pPr lvl="1"/>
            <a:r>
              <a:rPr lang="fr-FR" dirty="0" smtClean="0"/>
              <a:t>Choix des implants F </a:t>
            </a:r>
          </a:p>
          <a:p>
            <a:pPr lvl="1"/>
            <a:r>
              <a:rPr lang="fr-FR" dirty="0" smtClean="0"/>
              <a:t>Choix du patient</a:t>
            </a:r>
          </a:p>
          <a:p>
            <a:pPr lvl="2"/>
            <a:r>
              <a:rPr lang="fr-FR" dirty="0" smtClean="0"/>
              <a:t>Sans </a:t>
            </a:r>
            <a:r>
              <a:rPr lang="fr-FR" dirty="0" err="1" smtClean="0"/>
              <a:t>Osteoporose</a:t>
            </a:r>
            <a:r>
              <a:rPr lang="fr-FR" dirty="0" smtClean="0"/>
              <a:t> </a:t>
            </a:r>
          </a:p>
          <a:p>
            <a:pPr lvl="2"/>
            <a:r>
              <a:rPr lang="fr-FR" dirty="0" smtClean="0"/>
              <a:t>Exclusion </a:t>
            </a:r>
            <a:r>
              <a:rPr lang="fr-FR" dirty="0" err="1" smtClean="0"/>
              <a:t>deformations</a:t>
            </a:r>
            <a:r>
              <a:rPr lang="fr-FR" dirty="0" smtClean="0"/>
              <a:t> osseuses, obèses, reprises</a:t>
            </a:r>
          </a:p>
          <a:p>
            <a:pPr lvl="1"/>
            <a:r>
              <a:rPr lang="fr-FR" dirty="0" smtClean="0"/>
              <a:t>Suite identique… </a:t>
            </a:r>
            <a:endParaRPr lang="fr-FR" dirty="0"/>
          </a:p>
        </p:txBody>
      </p:sp>
      <p:pic>
        <p:nvPicPr>
          <p:cNvPr id="4" name="Image 3" descr="IMG_2993.jpg"/>
          <p:cNvPicPr>
            <a:picLocks noChangeAspect="1"/>
          </p:cNvPicPr>
          <p:nvPr/>
        </p:nvPicPr>
        <p:blipFill>
          <a:blip r:embed="rId2"/>
          <a:srcRect l="12558" t="15976"/>
          <a:stretch>
            <a:fillRect/>
          </a:stretch>
        </p:blipFill>
        <p:spPr>
          <a:xfrm>
            <a:off x="5870795" y="4607553"/>
            <a:ext cx="2816005" cy="2029444"/>
          </a:xfrm>
          <a:prstGeom prst="rect">
            <a:avLst/>
          </a:prstGeom>
        </p:spPr>
      </p:pic>
      <p:pic>
        <p:nvPicPr>
          <p:cNvPr id="5" name="Image 4" descr="IMG_28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59" y="267494"/>
            <a:ext cx="2524141" cy="1893106"/>
          </a:xfrm>
          <a:prstGeom prst="rect">
            <a:avLst/>
          </a:prstGeom>
        </p:spPr>
      </p:pic>
      <p:pic>
        <p:nvPicPr>
          <p:cNvPr id="6" name="Image 5" descr="dddd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919" y="2795495"/>
            <a:ext cx="3203882" cy="1568755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6162659" y="4774234"/>
            <a:ext cx="2240012" cy="1680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162659" y="4774234"/>
            <a:ext cx="2240012" cy="1680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Multiplication 10"/>
          <p:cNvSpPr/>
          <p:nvPr/>
        </p:nvSpPr>
        <p:spPr>
          <a:xfrm>
            <a:off x="8402671" y="4118923"/>
            <a:ext cx="284130" cy="24532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302726" y="3994918"/>
            <a:ext cx="2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!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Sourire 13"/>
          <p:cNvSpPr/>
          <p:nvPr/>
        </p:nvSpPr>
        <p:spPr>
          <a:xfrm>
            <a:off x="6162659" y="3994918"/>
            <a:ext cx="448350" cy="369332"/>
          </a:xfrm>
          <a:prstGeom prst="smileyFac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9608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               Discussion</a:t>
            </a:r>
            <a:br>
              <a:rPr lang="fr-FR" b="1" dirty="0" smtClean="0"/>
            </a:br>
            <a:r>
              <a:rPr lang="fr-FR" b="1" dirty="0" smtClean="0"/>
              <a:t>         </a:t>
            </a:r>
            <a:r>
              <a:rPr lang="fr-FR" sz="2667" b="1" dirty="0" smtClean="0"/>
              <a:t>Voie </a:t>
            </a:r>
            <a:r>
              <a:rPr lang="fr-FR" sz="2667" b="1" dirty="0" err="1" smtClean="0"/>
              <a:t>Ant</a:t>
            </a:r>
            <a:r>
              <a:rPr lang="fr-FR" sz="2667" b="1" dirty="0" smtClean="0"/>
              <a:t>  </a:t>
            </a:r>
            <a:r>
              <a:rPr lang="fr-FR" sz="2667" b="1" dirty="0" smtClean="0">
                <a:solidFill>
                  <a:srgbClr val="FF0000"/>
                </a:solidFill>
              </a:rPr>
              <a:t>vs</a:t>
            </a:r>
            <a:r>
              <a:rPr lang="fr-FR" sz="2667" b="1" dirty="0" smtClean="0"/>
              <a:t>  Voie Post  MIS</a:t>
            </a:r>
            <a:endParaRPr lang="fr-FR" sz="2667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66526"/>
            <a:ext cx="6631516" cy="3881369"/>
          </a:xfrm>
        </p:spPr>
        <p:txBody>
          <a:bodyPr>
            <a:normAutofit fontScale="70000" lnSpcReduction="20000"/>
          </a:bodyPr>
          <a:lstStyle/>
          <a:p>
            <a:r>
              <a:rPr lang="fr-FR" b="1" dirty="0" smtClean="0"/>
              <a:t>Dommage </a:t>
            </a:r>
            <a:r>
              <a:rPr lang="fr-FR" b="1" dirty="0" err="1" smtClean="0"/>
              <a:t>Tendino-musculaire</a:t>
            </a:r>
            <a:endParaRPr lang="fr-FR" b="1" dirty="0" smtClean="0"/>
          </a:p>
          <a:p>
            <a:pPr lvl="1"/>
            <a:r>
              <a:rPr lang="fr-FR" dirty="0" smtClean="0"/>
              <a:t>Dosage CRP et CPK à 1h, 24h, 2 et 6 </a:t>
            </a:r>
            <a:r>
              <a:rPr lang="fr-FR" dirty="0" err="1" smtClean="0"/>
              <a:t>sem</a:t>
            </a:r>
            <a:r>
              <a:rPr lang="fr-FR" dirty="0" smtClean="0"/>
              <a:t>…  NS</a:t>
            </a:r>
          </a:p>
          <a:p>
            <a:pPr lvl="1">
              <a:buNone/>
            </a:pPr>
            <a:r>
              <a:rPr lang="fr-FR" dirty="0" smtClean="0"/>
              <a:t>   traumatisme osseux +++</a:t>
            </a:r>
          </a:p>
          <a:p>
            <a:pPr lvl="1"/>
            <a:r>
              <a:rPr lang="fr-FR" dirty="0" smtClean="0"/>
              <a:t>IRM : Moyen Fessier tjrs ok</a:t>
            </a:r>
          </a:p>
          <a:p>
            <a:pPr lvl="1">
              <a:buNone/>
            </a:pPr>
            <a:r>
              <a:rPr lang="fr-FR" dirty="0" smtClean="0"/>
              <a:t>             petit fessier et TFL atteint VA</a:t>
            </a:r>
          </a:p>
          <a:p>
            <a:pPr lvl="1"/>
            <a:r>
              <a:rPr lang="fr-FR" dirty="0" smtClean="0"/>
              <a:t>Etude </a:t>
            </a:r>
            <a:r>
              <a:rPr lang="fr-FR" dirty="0" err="1" smtClean="0"/>
              <a:t>cadaverique</a:t>
            </a:r>
            <a:r>
              <a:rPr lang="fr-FR" dirty="0" smtClean="0"/>
              <a:t>: lésions TFL,MF,PF, Da VA </a:t>
            </a:r>
          </a:p>
          <a:p>
            <a:pPr lvl="1">
              <a:buNone/>
            </a:pPr>
            <a:r>
              <a:rPr lang="fr-FR" dirty="0" smtClean="0"/>
              <a:t>     Lésions PF, </a:t>
            </a:r>
            <a:r>
              <a:rPr lang="fr-FR" dirty="0" err="1" smtClean="0"/>
              <a:t>PelviT</a:t>
            </a:r>
            <a:r>
              <a:rPr lang="fr-FR" dirty="0" smtClean="0"/>
              <a:t> VP</a:t>
            </a:r>
          </a:p>
          <a:p>
            <a:pPr lvl="1"/>
            <a:r>
              <a:rPr lang="fr-FR" dirty="0" smtClean="0"/>
              <a:t>Force extension (GF) …NS</a:t>
            </a:r>
          </a:p>
          <a:p>
            <a:pPr lvl="1">
              <a:buNone/>
            </a:pPr>
            <a:r>
              <a:rPr lang="fr-FR" dirty="0" smtClean="0"/>
              <a:t>    muscle important/incision post &amp; sens des fibres)</a:t>
            </a:r>
          </a:p>
          <a:p>
            <a:pPr lvl="1"/>
            <a:r>
              <a:rPr lang="fr-FR" dirty="0" smtClean="0"/>
              <a:t>Test de </a:t>
            </a:r>
            <a:r>
              <a:rPr lang="fr-FR" dirty="0" err="1" smtClean="0"/>
              <a:t>posturometrie</a:t>
            </a:r>
            <a:endParaRPr lang="fr-FR" dirty="0" smtClean="0"/>
          </a:p>
          <a:p>
            <a:pPr lvl="2">
              <a:buNone/>
            </a:pPr>
            <a:r>
              <a:rPr lang="fr-FR" dirty="0" smtClean="0"/>
              <a:t>Meilleur a 45j pour VP</a:t>
            </a:r>
          </a:p>
          <a:p>
            <a:pPr lvl="2">
              <a:buNone/>
            </a:pPr>
            <a:endParaRPr lang="fr-FR" dirty="0" smtClean="0"/>
          </a:p>
          <a:p>
            <a:pPr lvl="2">
              <a:buNone/>
            </a:pPr>
            <a:r>
              <a:rPr lang="fr-FR" dirty="0" smtClean="0"/>
              <a:t>Lésions musculaires # tests fonctionnels </a:t>
            </a:r>
            <a:r>
              <a:rPr lang="fr-FR" dirty="0" err="1" smtClean="0"/>
              <a:t>elementaires</a:t>
            </a:r>
            <a:endParaRPr lang="fr-FR" dirty="0" smtClean="0"/>
          </a:p>
          <a:p>
            <a:pPr lvl="2">
              <a:buNone/>
            </a:pPr>
            <a:r>
              <a:rPr lang="fr-FR" b="1" dirty="0" smtClean="0"/>
              <a:t>Compensation musculaire pour actes simples+++</a:t>
            </a:r>
          </a:p>
          <a:p>
            <a:pPr lvl="1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94105" y="6149474"/>
            <a:ext cx="866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Rykov K  J </a:t>
            </a:r>
            <a:r>
              <a:rPr lang="fr-FR" dirty="0" err="1" smtClean="0"/>
              <a:t>Arthroplasty</a:t>
            </a:r>
            <a:r>
              <a:rPr lang="fr-FR" dirty="0" smtClean="0"/>
              <a:t> 2017 / </a:t>
            </a:r>
            <a:r>
              <a:rPr lang="fr-FR" dirty="0" err="1" smtClean="0"/>
              <a:t>Masashi</a:t>
            </a:r>
            <a:r>
              <a:rPr lang="fr-FR" dirty="0" smtClean="0"/>
              <a:t> K  J </a:t>
            </a:r>
            <a:r>
              <a:rPr lang="fr-FR" dirty="0" err="1" smtClean="0"/>
              <a:t>Arthroplasty</a:t>
            </a:r>
            <a:r>
              <a:rPr lang="fr-FR" dirty="0" smtClean="0"/>
              <a:t> 2017 </a:t>
            </a:r>
          </a:p>
          <a:p>
            <a:r>
              <a:rPr lang="fr-FR" dirty="0" err="1" smtClean="0"/>
              <a:t>Driessche</a:t>
            </a:r>
            <a:r>
              <a:rPr lang="fr-FR" dirty="0" smtClean="0"/>
              <a:t> SV RCO 2016 / </a:t>
            </a:r>
            <a:r>
              <a:rPr lang="fr-FR" dirty="0" err="1" smtClean="0"/>
              <a:t>Amanatullah</a:t>
            </a:r>
            <a:r>
              <a:rPr lang="fr-FR" dirty="0" smtClean="0"/>
              <a:t> D BJJ 2016 / </a:t>
            </a:r>
            <a:r>
              <a:rPr lang="fr-FR" dirty="0" err="1" smtClean="0"/>
              <a:t>Meninghini</a:t>
            </a:r>
            <a:r>
              <a:rPr lang="fr-FR" dirty="0" smtClean="0"/>
              <a:t> CORS 2016</a:t>
            </a:r>
            <a:endParaRPr lang="fr-FR" dirty="0"/>
          </a:p>
        </p:txBody>
      </p:sp>
      <p:pic>
        <p:nvPicPr>
          <p:cNvPr id="5" name="Image 4" descr="IMG_0486.jpg"/>
          <p:cNvPicPr>
            <a:picLocks noChangeAspect="1"/>
          </p:cNvPicPr>
          <p:nvPr/>
        </p:nvPicPr>
        <p:blipFill>
          <a:blip r:embed="rId2"/>
          <a:srcRect l="6944" t="10072" b="22732"/>
          <a:stretch>
            <a:fillRect/>
          </a:stretch>
        </p:blipFill>
        <p:spPr>
          <a:xfrm>
            <a:off x="6944424" y="2374586"/>
            <a:ext cx="2013064" cy="1946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              Discussion</a:t>
            </a:r>
            <a:br>
              <a:rPr lang="fr-FR" b="1" dirty="0" smtClean="0"/>
            </a:br>
            <a:r>
              <a:rPr lang="fr-FR" b="1" dirty="0" smtClean="0"/>
              <a:t>         </a:t>
            </a:r>
            <a:r>
              <a:rPr lang="fr-FR" sz="2400" b="1" dirty="0" smtClean="0"/>
              <a:t>Voie </a:t>
            </a:r>
            <a:r>
              <a:rPr lang="fr-FR" sz="2400" b="1" dirty="0" err="1" smtClean="0"/>
              <a:t>Ant</a:t>
            </a:r>
            <a:r>
              <a:rPr lang="fr-FR" sz="2400" b="1" dirty="0" smtClean="0"/>
              <a:t>  </a:t>
            </a:r>
            <a:r>
              <a:rPr lang="fr-FR" sz="2400" b="1" dirty="0" smtClean="0">
                <a:solidFill>
                  <a:srgbClr val="FF0000"/>
                </a:solidFill>
              </a:rPr>
              <a:t>vs</a:t>
            </a:r>
            <a:r>
              <a:rPr lang="fr-FR" sz="2400" b="1" dirty="0" smtClean="0"/>
              <a:t>  Voie Post  MIS</a:t>
            </a:r>
            <a:endParaRPr lang="fr-FR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9"/>
            <a:ext cx="8229600" cy="3384350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 smtClean="0"/>
              <a:t>Complications</a:t>
            </a:r>
            <a:r>
              <a:rPr lang="fr-FR" dirty="0" smtClean="0"/>
              <a:t> </a:t>
            </a:r>
          </a:p>
          <a:p>
            <a:pPr lvl="1"/>
            <a:r>
              <a:rPr lang="fr-FR" dirty="0" err="1" smtClean="0"/>
              <a:t>Hematomes</a:t>
            </a:r>
            <a:r>
              <a:rPr lang="fr-FR" dirty="0" smtClean="0"/>
              <a:t>  VA…NS</a:t>
            </a:r>
          </a:p>
          <a:p>
            <a:pPr lvl="1"/>
            <a:r>
              <a:rPr lang="fr-FR" b="1" dirty="0" smtClean="0"/>
              <a:t>Fracture F</a:t>
            </a:r>
            <a:r>
              <a:rPr lang="fr-FR" dirty="0" smtClean="0"/>
              <a:t>  VA…NS</a:t>
            </a:r>
          </a:p>
          <a:p>
            <a:pPr lvl="1"/>
            <a:r>
              <a:rPr lang="fr-FR" dirty="0" err="1" smtClean="0"/>
              <a:t>Neurapraxie</a:t>
            </a:r>
            <a:r>
              <a:rPr lang="fr-FR" dirty="0" smtClean="0"/>
              <a:t> NCF  VA 3,4%</a:t>
            </a:r>
          </a:p>
          <a:p>
            <a:pPr lvl="1"/>
            <a:r>
              <a:rPr lang="fr-FR" dirty="0" smtClean="0"/>
              <a:t>Pb cicatrice &amp; Infection VA</a:t>
            </a:r>
          </a:p>
          <a:p>
            <a:pPr lvl="1"/>
            <a:r>
              <a:rPr lang="fr-FR" dirty="0" smtClean="0"/>
              <a:t>Luxation VP…NS </a:t>
            </a:r>
          </a:p>
          <a:p>
            <a:pPr lvl="2"/>
            <a:r>
              <a:rPr lang="fr-FR" dirty="0" smtClean="0"/>
              <a:t>F col </a:t>
            </a:r>
            <a:r>
              <a:rPr lang="fr-FR" dirty="0" err="1" smtClean="0"/>
              <a:t>femur</a:t>
            </a:r>
            <a:r>
              <a:rPr lang="fr-FR" dirty="0" smtClean="0"/>
              <a:t>   VP&gt;VA +++</a:t>
            </a:r>
          </a:p>
          <a:p>
            <a:pPr lvl="1"/>
            <a:r>
              <a:rPr lang="fr-FR" dirty="0" smtClean="0"/>
              <a:t>Descellement F a court terme VA</a:t>
            </a:r>
          </a:p>
          <a:p>
            <a:pPr lvl="1"/>
            <a:r>
              <a:rPr lang="fr-FR" dirty="0" err="1" smtClean="0"/>
              <a:t>Tx</a:t>
            </a:r>
            <a:r>
              <a:rPr lang="fr-FR" dirty="0" smtClean="0"/>
              <a:t> de réadmission dans les 28j VA</a:t>
            </a:r>
          </a:p>
          <a:p>
            <a:pPr lvl="1"/>
            <a:r>
              <a:rPr lang="fr-FR" dirty="0" smtClean="0"/>
              <a:t>IMI, MTE, gros </a:t>
            </a:r>
            <a:r>
              <a:rPr lang="fr-FR" dirty="0" err="1" smtClean="0"/>
              <a:t>troncsNerveux</a:t>
            </a:r>
            <a:r>
              <a:rPr lang="fr-FR" dirty="0" smtClean="0"/>
              <a:t>…VP  NS</a:t>
            </a:r>
          </a:p>
          <a:p>
            <a:pPr lvl="1"/>
            <a:endParaRPr lang="fr-FR" dirty="0" smtClean="0"/>
          </a:p>
          <a:p>
            <a:pPr lvl="1">
              <a:buNone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27263" y="5815264"/>
            <a:ext cx="8822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Malek I BJJ 2016 /</a:t>
            </a:r>
            <a:r>
              <a:rPr lang="fr-FR" dirty="0" err="1" smtClean="0"/>
              <a:t>Berend</a:t>
            </a:r>
            <a:r>
              <a:rPr lang="fr-FR" dirty="0" smtClean="0"/>
              <a:t> K J </a:t>
            </a:r>
            <a:r>
              <a:rPr lang="fr-FR" dirty="0" err="1" smtClean="0"/>
              <a:t>Arthroplasty</a:t>
            </a:r>
            <a:r>
              <a:rPr lang="fr-FR" dirty="0" smtClean="0"/>
              <a:t> 2016 / Kenneth H J </a:t>
            </a:r>
            <a:r>
              <a:rPr lang="fr-FR" dirty="0" err="1" smtClean="0"/>
              <a:t>Arthroplasty</a:t>
            </a:r>
            <a:r>
              <a:rPr lang="fr-FR" dirty="0" smtClean="0"/>
              <a:t> 2016</a:t>
            </a:r>
          </a:p>
          <a:p>
            <a:r>
              <a:rPr lang="fr-FR" dirty="0" err="1" smtClean="0"/>
              <a:t>Eto</a:t>
            </a:r>
            <a:r>
              <a:rPr lang="fr-FR" dirty="0" smtClean="0"/>
              <a:t> S J </a:t>
            </a:r>
            <a:r>
              <a:rPr lang="fr-FR" dirty="0" err="1" smtClean="0"/>
              <a:t>Arthroplasty</a:t>
            </a:r>
            <a:r>
              <a:rPr lang="fr-FR" dirty="0" smtClean="0"/>
              <a:t> 2017 / </a:t>
            </a:r>
            <a:r>
              <a:rPr lang="fr-FR" dirty="0" err="1" smtClean="0"/>
              <a:t>Macheras</a:t>
            </a:r>
            <a:r>
              <a:rPr lang="fr-FR" dirty="0" smtClean="0"/>
              <a:t> A H </a:t>
            </a:r>
            <a:r>
              <a:rPr lang="fr-FR" dirty="0" err="1" smtClean="0"/>
              <a:t>int</a:t>
            </a:r>
            <a:r>
              <a:rPr lang="fr-FR" dirty="0" smtClean="0"/>
              <a:t> 2016</a:t>
            </a:r>
            <a:endParaRPr lang="fr-FR" dirty="0"/>
          </a:p>
        </p:txBody>
      </p:sp>
      <p:pic>
        <p:nvPicPr>
          <p:cNvPr id="5" name="Image 4" descr="meralgia_229x2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568" y="267494"/>
            <a:ext cx="2011380" cy="2538379"/>
          </a:xfrm>
          <a:prstGeom prst="rect">
            <a:avLst/>
          </a:prstGeom>
        </p:spPr>
      </p:pic>
      <p:pic>
        <p:nvPicPr>
          <p:cNvPr id="7" name="Image 6" descr="aaaa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336" y="3148112"/>
            <a:ext cx="1657612" cy="2549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2176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       </a:t>
            </a:r>
            <a:r>
              <a:rPr lang="fr-FR" b="1" dirty="0" smtClean="0"/>
              <a:t>PTH &amp;  </a:t>
            </a:r>
            <a:r>
              <a:rPr lang="fr-FR" b="1" dirty="0" err="1" smtClean="0"/>
              <a:t>Contreverses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95767"/>
            <a:ext cx="5371947" cy="4859041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1970</a:t>
            </a:r>
            <a:r>
              <a:rPr lang="fr-FR" dirty="0" smtClean="0"/>
              <a:t>: met/met vs met/poly</a:t>
            </a:r>
          </a:p>
          <a:p>
            <a:r>
              <a:rPr lang="fr-FR" b="1" dirty="0" smtClean="0"/>
              <a:t>1980</a:t>
            </a:r>
            <a:r>
              <a:rPr lang="fr-FR" dirty="0" smtClean="0"/>
              <a:t>: ciment vs non ciment</a:t>
            </a:r>
          </a:p>
          <a:p>
            <a:r>
              <a:rPr lang="fr-FR" b="1" dirty="0" smtClean="0"/>
              <a:t>1990</a:t>
            </a:r>
            <a:r>
              <a:rPr lang="fr-FR" dirty="0" smtClean="0"/>
              <a:t>: fixation </a:t>
            </a:r>
            <a:r>
              <a:rPr lang="fr-FR" dirty="0" err="1" smtClean="0"/>
              <a:t>proxi</a:t>
            </a:r>
            <a:r>
              <a:rPr lang="fr-FR" dirty="0" smtClean="0"/>
              <a:t> vs </a:t>
            </a:r>
            <a:r>
              <a:rPr lang="fr-FR" dirty="0" err="1" smtClean="0"/>
              <a:t>dist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              nouveau couple</a:t>
            </a:r>
          </a:p>
          <a:p>
            <a:pPr>
              <a:buNone/>
            </a:pPr>
            <a:r>
              <a:rPr lang="fr-FR" dirty="0" smtClean="0"/>
              <a:t>              </a:t>
            </a:r>
            <a:r>
              <a:rPr lang="fr-FR" dirty="0" err="1" smtClean="0"/>
              <a:t>cer-cer</a:t>
            </a:r>
            <a:r>
              <a:rPr lang="fr-FR" dirty="0" smtClean="0"/>
              <a:t>, </a:t>
            </a:r>
            <a:r>
              <a:rPr lang="fr-FR" dirty="0" err="1" smtClean="0"/>
              <a:t>met-met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              </a:t>
            </a:r>
            <a:r>
              <a:rPr lang="fr-FR" dirty="0" err="1" smtClean="0"/>
              <a:t>polyethylene</a:t>
            </a:r>
            <a:r>
              <a:rPr lang="fr-FR" dirty="0" smtClean="0"/>
              <a:t> HR</a:t>
            </a:r>
          </a:p>
          <a:p>
            <a:r>
              <a:rPr lang="fr-FR" b="1" dirty="0" smtClean="0"/>
              <a:t>2000</a:t>
            </a:r>
            <a:r>
              <a:rPr lang="fr-FR" dirty="0" smtClean="0"/>
              <a:t>: </a:t>
            </a:r>
            <a:r>
              <a:rPr lang="fr-FR" dirty="0" err="1" smtClean="0"/>
              <a:t>mini-invasive</a:t>
            </a:r>
            <a:r>
              <a:rPr lang="fr-FR" dirty="0" smtClean="0"/>
              <a:t> vs </a:t>
            </a:r>
          </a:p>
          <a:p>
            <a:pPr>
              <a:buNone/>
            </a:pPr>
            <a:r>
              <a:rPr lang="fr-FR" dirty="0" smtClean="0"/>
              <a:t>              traditionnelle	</a:t>
            </a:r>
          </a:p>
          <a:p>
            <a:r>
              <a:rPr lang="fr-FR" b="1" dirty="0" smtClean="0"/>
              <a:t>2010</a:t>
            </a:r>
            <a:r>
              <a:rPr lang="fr-FR" dirty="0" smtClean="0"/>
              <a:t>: </a:t>
            </a:r>
            <a:r>
              <a:rPr lang="fr-FR" dirty="0" err="1" smtClean="0"/>
              <a:t>Resurfacage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              </a:t>
            </a:r>
            <a:r>
              <a:rPr lang="fr-FR" b="1" dirty="0" smtClean="0"/>
              <a:t>voie d’abord </a:t>
            </a:r>
            <a:r>
              <a:rPr lang="fr-FR" dirty="0" smtClean="0"/>
              <a:t>???</a:t>
            </a:r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  <p:pic>
        <p:nvPicPr>
          <p:cNvPr id="5" name="Image 4" descr="IMG_2665.jpg"/>
          <p:cNvPicPr>
            <a:picLocks noChangeAspect="1"/>
          </p:cNvPicPr>
          <p:nvPr/>
        </p:nvPicPr>
        <p:blipFill>
          <a:blip r:embed="rId2"/>
          <a:srcRect t="7453"/>
          <a:stretch>
            <a:fillRect/>
          </a:stretch>
        </p:blipFill>
        <p:spPr>
          <a:xfrm rot="5400000">
            <a:off x="6108158" y="1316756"/>
            <a:ext cx="2385179" cy="2943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               Discussion</a:t>
            </a:r>
            <a:br>
              <a:rPr lang="fr-FR" b="1" dirty="0" smtClean="0"/>
            </a:br>
            <a:r>
              <a:rPr lang="fr-FR" b="1" dirty="0" smtClean="0"/>
              <a:t>           </a:t>
            </a:r>
            <a:r>
              <a:rPr lang="fr-FR" sz="2400" b="1" dirty="0" smtClean="0"/>
              <a:t>Voie </a:t>
            </a:r>
            <a:r>
              <a:rPr lang="fr-FR" sz="2400" b="1" dirty="0" err="1" smtClean="0"/>
              <a:t>Ant</a:t>
            </a:r>
            <a:r>
              <a:rPr lang="fr-FR" sz="2400" b="1" dirty="0" smtClean="0"/>
              <a:t>  </a:t>
            </a:r>
            <a:r>
              <a:rPr lang="fr-FR" sz="2400" b="1" dirty="0" smtClean="0">
                <a:solidFill>
                  <a:srgbClr val="FF0000"/>
                </a:solidFill>
              </a:rPr>
              <a:t>vs</a:t>
            </a:r>
            <a:r>
              <a:rPr lang="fr-FR" sz="2400" b="1" dirty="0" smtClean="0"/>
              <a:t>  Voie Post  MIS</a:t>
            </a:r>
            <a:endParaRPr lang="fr-FR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7"/>
            <a:ext cx="8229600" cy="3230161"/>
          </a:xfrm>
        </p:spPr>
        <p:txBody>
          <a:bodyPr>
            <a:normAutofit lnSpcReduction="10000"/>
          </a:bodyPr>
          <a:lstStyle/>
          <a:p>
            <a:r>
              <a:rPr lang="fr-FR" b="1" dirty="0" smtClean="0"/>
              <a:t>Durée de </a:t>
            </a:r>
            <a:r>
              <a:rPr lang="fr-FR" b="1" dirty="0" err="1" smtClean="0"/>
              <a:t>sejour</a:t>
            </a:r>
            <a:r>
              <a:rPr lang="fr-FR" b="1" dirty="0" smtClean="0"/>
              <a:t> Hospitalier </a:t>
            </a:r>
          </a:p>
          <a:p>
            <a:pPr lvl="1"/>
            <a:r>
              <a:rPr lang="fr-FR" dirty="0" smtClean="0"/>
              <a:t>Plus court VA …0,4j ???  </a:t>
            </a:r>
          </a:p>
          <a:p>
            <a:pPr lvl="1"/>
            <a:r>
              <a:rPr lang="fr-FR" dirty="0" err="1" smtClean="0"/>
              <a:t>Bequillage</a:t>
            </a:r>
            <a:r>
              <a:rPr lang="fr-FR" dirty="0" smtClean="0"/>
              <a:t> plus court VA…NS</a:t>
            </a:r>
          </a:p>
          <a:p>
            <a:pPr lvl="1"/>
            <a:r>
              <a:rPr lang="fr-FR" dirty="0" smtClean="0"/>
              <a:t>EVA plus basse VA…NS</a:t>
            </a:r>
          </a:p>
          <a:p>
            <a:pPr lvl="1"/>
            <a:r>
              <a:rPr lang="fr-FR" dirty="0" smtClean="0"/>
              <a:t>Score </a:t>
            </a:r>
            <a:r>
              <a:rPr lang="fr-FR" dirty="0" err="1" smtClean="0"/>
              <a:t>fonct</a:t>
            </a:r>
            <a:r>
              <a:rPr lang="fr-FR" dirty="0" smtClean="0"/>
              <a:t> VA…NS</a:t>
            </a:r>
          </a:p>
          <a:p>
            <a:pPr lvl="1">
              <a:buNone/>
            </a:pPr>
            <a:r>
              <a:rPr lang="fr-FR" dirty="0" smtClean="0"/>
              <a:t>Protocoles de </a:t>
            </a:r>
            <a:r>
              <a:rPr lang="fr-FR" dirty="0" err="1" smtClean="0"/>
              <a:t>recup</a:t>
            </a:r>
            <a:r>
              <a:rPr lang="fr-FR" dirty="0" smtClean="0"/>
              <a:t> rapide efface les différences</a:t>
            </a:r>
          </a:p>
          <a:p>
            <a:pPr lvl="1">
              <a:buNone/>
            </a:pPr>
            <a:endParaRPr lang="fr-FR" dirty="0" smtClean="0"/>
          </a:p>
          <a:p>
            <a:pPr lvl="1">
              <a:buNone/>
            </a:pP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03942" y="5588000"/>
            <a:ext cx="88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Cheng T J </a:t>
            </a:r>
            <a:r>
              <a:rPr lang="fr-FR" dirty="0" err="1" smtClean="0"/>
              <a:t>Arthroplasty</a:t>
            </a:r>
            <a:r>
              <a:rPr lang="fr-FR" dirty="0" smtClean="0"/>
              <a:t> 2017 / Malek I BBJ 2016 / </a:t>
            </a:r>
            <a:r>
              <a:rPr lang="fr-FR" dirty="0" err="1" smtClean="0"/>
              <a:t>Sibia</a:t>
            </a:r>
            <a:r>
              <a:rPr lang="fr-FR" dirty="0" smtClean="0"/>
              <a:t> US J </a:t>
            </a:r>
            <a:r>
              <a:rPr lang="fr-FR" dirty="0" err="1" smtClean="0"/>
              <a:t>Arthroplasty</a:t>
            </a:r>
            <a:r>
              <a:rPr lang="fr-FR" dirty="0" smtClean="0"/>
              <a:t> 2016</a:t>
            </a:r>
            <a:endParaRPr lang="fr-FR" dirty="0"/>
          </a:p>
        </p:txBody>
      </p:sp>
      <p:sp>
        <p:nvSpPr>
          <p:cNvPr id="6" name="Flèche vers la droite 5"/>
          <p:cNvSpPr/>
          <p:nvPr/>
        </p:nvSpPr>
        <p:spPr>
          <a:xfrm>
            <a:off x="457200" y="4217737"/>
            <a:ext cx="521095" cy="3633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               Discussion</a:t>
            </a:r>
            <a:br>
              <a:rPr lang="fr-FR" b="1" dirty="0" smtClean="0"/>
            </a:br>
            <a:r>
              <a:rPr lang="fr-FR" b="1" dirty="0" smtClean="0"/>
              <a:t>         </a:t>
            </a:r>
            <a:r>
              <a:rPr lang="fr-FR" sz="2400" b="1" dirty="0" smtClean="0"/>
              <a:t>Voie </a:t>
            </a:r>
            <a:r>
              <a:rPr lang="fr-FR" sz="2400" b="1" dirty="0" err="1" smtClean="0"/>
              <a:t>Ant</a:t>
            </a:r>
            <a:r>
              <a:rPr lang="fr-FR" sz="2400" b="1" dirty="0" smtClean="0"/>
              <a:t>  </a:t>
            </a:r>
            <a:r>
              <a:rPr lang="fr-FR" sz="2400" b="1" dirty="0" smtClean="0">
                <a:solidFill>
                  <a:srgbClr val="FF0000"/>
                </a:solidFill>
              </a:rPr>
              <a:t>vs</a:t>
            </a:r>
            <a:r>
              <a:rPr lang="fr-FR" sz="2400" b="1" dirty="0" smtClean="0"/>
              <a:t>  Voie Post  MIS</a:t>
            </a:r>
            <a:endParaRPr lang="fr-FR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Reprise du sport</a:t>
            </a:r>
          </a:p>
          <a:p>
            <a:pPr lvl="1"/>
            <a:r>
              <a:rPr lang="fr-FR" dirty="0" smtClean="0"/>
              <a:t>A court terme NE</a:t>
            </a:r>
          </a:p>
          <a:p>
            <a:pPr lvl="2"/>
            <a:r>
              <a:rPr lang="fr-FR" dirty="0" err="1" smtClean="0"/>
              <a:t>Dependant</a:t>
            </a:r>
            <a:r>
              <a:rPr lang="fr-FR" dirty="0" smtClean="0"/>
              <a:t> </a:t>
            </a:r>
          </a:p>
          <a:p>
            <a:pPr lvl="3"/>
            <a:r>
              <a:rPr lang="fr-FR" dirty="0" smtClean="0"/>
              <a:t>Des complications</a:t>
            </a:r>
          </a:p>
          <a:p>
            <a:pPr lvl="3"/>
            <a:r>
              <a:rPr lang="fr-FR" dirty="0" smtClean="0"/>
              <a:t>du type d’implant</a:t>
            </a:r>
          </a:p>
          <a:p>
            <a:pPr lvl="3"/>
            <a:r>
              <a:rPr lang="fr-FR" dirty="0" smtClean="0"/>
              <a:t>Respect </a:t>
            </a:r>
            <a:r>
              <a:rPr lang="fr-FR" dirty="0" err="1" smtClean="0"/>
              <a:t>biomecanique</a:t>
            </a:r>
            <a:endParaRPr lang="fr-FR" dirty="0" smtClean="0"/>
          </a:p>
          <a:p>
            <a:pPr lvl="3"/>
            <a:r>
              <a:rPr lang="fr-FR" dirty="0" smtClean="0"/>
              <a:t>Du type de sport</a:t>
            </a:r>
          </a:p>
          <a:p>
            <a:pPr lvl="3"/>
            <a:r>
              <a:rPr lang="fr-FR" dirty="0" smtClean="0"/>
              <a:t>Du niveau sportif </a:t>
            </a:r>
            <a:r>
              <a:rPr lang="fr-FR" dirty="0" err="1" smtClean="0"/>
              <a:t>pré-op</a:t>
            </a:r>
            <a:endParaRPr lang="fr-FR" dirty="0" smtClean="0"/>
          </a:p>
          <a:p>
            <a:pPr lvl="1"/>
            <a:r>
              <a:rPr lang="fr-FR" dirty="0" smtClean="0"/>
              <a:t>A long terme NS</a:t>
            </a:r>
          </a:p>
          <a:p>
            <a:pPr lvl="3"/>
            <a:endParaRPr lang="fr-FR" dirty="0" smtClean="0"/>
          </a:p>
        </p:txBody>
      </p:sp>
      <p:pic>
        <p:nvPicPr>
          <p:cNvPr id="4" name="Image 3" descr="IMG_26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814" y="2045368"/>
            <a:ext cx="2617986" cy="349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               Discussion</a:t>
            </a:r>
            <a:br>
              <a:rPr lang="fr-FR" b="1" dirty="0" smtClean="0"/>
            </a:br>
            <a:r>
              <a:rPr lang="fr-FR" b="1" dirty="0" smtClean="0"/>
              <a:t>        </a:t>
            </a:r>
            <a:r>
              <a:rPr lang="fr-FR" sz="2800" b="1" dirty="0" smtClean="0"/>
              <a:t>Voie </a:t>
            </a:r>
            <a:r>
              <a:rPr lang="fr-FR" sz="2800" b="1" dirty="0" err="1" smtClean="0"/>
              <a:t>Ant</a:t>
            </a:r>
            <a:r>
              <a:rPr lang="fr-FR" sz="2800" b="1" dirty="0" smtClean="0"/>
              <a:t>  </a:t>
            </a:r>
            <a:r>
              <a:rPr lang="fr-FR" sz="2800" b="1" dirty="0" smtClean="0">
                <a:solidFill>
                  <a:srgbClr val="FF0000"/>
                </a:solidFill>
              </a:rPr>
              <a:t>vs</a:t>
            </a:r>
            <a:r>
              <a:rPr lang="fr-FR" sz="2800" b="1" dirty="0" smtClean="0"/>
              <a:t>  Voie Post  MIS</a:t>
            </a:r>
            <a:endParaRPr lang="fr-FR" sz="2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6743470" cy="3116981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Cout social dans les 90j (USA)</a:t>
            </a:r>
          </a:p>
          <a:p>
            <a:pPr lvl="1"/>
            <a:r>
              <a:rPr lang="fr-FR" dirty="0" smtClean="0"/>
              <a:t>Plus </a:t>
            </a:r>
            <a:r>
              <a:rPr lang="fr-FR" dirty="0" err="1" smtClean="0"/>
              <a:t>élévé</a:t>
            </a:r>
            <a:r>
              <a:rPr lang="fr-FR" dirty="0" smtClean="0"/>
              <a:t> VA</a:t>
            </a:r>
          </a:p>
          <a:p>
            <a:pPr lvl="2"/>
            <a:r>
              <a:rPr lang="fr-FR" dirty="0" smtClean="0"/>
              <a:t>Durée ITV et </a:t>
            </a:r>
            <a:r>
              <a:rPr lang="fr-FR" dirty="0" err="1" smtClean="0"/>
              <a:t>materiel</a:t>
            </a:r>
            <a:endParaRPr lang="fr-FR" dirty="0" smtClean="0"/>
          </a:p>
          <a:p>
            <a:pPr lvl="2"/>
            <a:r>
              <a:rPr lang="fr-FR" dirty="0" err="1" smtClean="0"/>
              <a:t>Reeducation</a:t>
            </a:r>
            <a:r>
              <a:rPr lang="fr-FR" dirty="0" smtClean="0"/>
              <a:t> et soins externes</a:t>
            </a:r>
          </a:p>
          <a:p>
            <a:pPr lvl="2"/>
            <a:r>
              <a:rPr lang="fr-FR" dirty="0" smtClean="0"/>
              <a:t>Complications</a:t>
            </a:r>
          </a:p>
          <a:p>
            <a:pPr lvl="2"/>
            <a:r>
              <a:rPr lang="fr-FR" dirty="0" smtClean="0"/>
              <a:t>réadmissions</a:t>
            </a:r>
          </a:p>
          <a:p>
            <a:pPr lvl="2"/>
            <a:r>
              <a:rPr lang="fr-FR" dirty="0" smtClean="0"/>
              <a:t>Retour travail idem</a:t>
            </a:r>
          </a:p>
          <a:p>
            <a:pPr lvl="2">
              <a:buNone/>
            </a:pPr>
            <a:r>
              <a:rPr lang="fr-FR" dirty="0" smtClean="0"/>
              <a:t>Cout des implants +++</a:t>
            </a:r>
          </a:p>
          <a:p>
            <a:pPr lvl="1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6015789"/>
            <a:ext cx="732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Coles</a:t>
            </a:r>
            <a:r>
              <a:rPr lang="fr-FR" dirty="0" smtClean="0"/>
              <a:t> E J </a:t>
            </a:r>
            <a:r>
              <a:rPr lang="fr-FR" dirty="0" err="1" smtClean="0"/>
              <a:t>Arthroplasty</a:t>
            </a:r>
            <a:r>
              <a:rPr lang="fr-FR" dirty="0" smtClean="0"/>
              <a:t> 2016 / Joseph NM </a:t>
            </a:r>
            <a:r>
              <a:rPr lang="fr-FR" dirty="0" err="1" smtClean="0"/>
              <a:t>Arthroplasty</a:t>
            </a:r>
            <a:r>
              <a:rPr lang="fr-FR" dirty="0" smtClean="0"/>
              <a:t> </a:t>
            </a:r>
            <a:r>
              <a:rPr lang="fr-FR" dirty="0" err="1" smtClean="0"/>
              <a:t>today</a:t>
            </a:r>
            <a:r>
              <a:rPr lang="fr-FR" dirty="0" smtClean="0"/>
              <a:t> 2017 </a:t>
            </a:r>
            <a:endParaRPr lang="fr-FR" dirty="0"/>
          </a:p>
        </p:txBody>
      </p:sp>
      <p:sp>
        <p:nvSpPr>
          <p:cNvPr id="5" name="Flèche vers la droite 4"/>
          <p:cNvSpPr/>
          <p:nvPr/>
        </p:nvSpPr>
        <p:spPr>
          <a:xfrm>
            <a:off x="641684" y="4658894"/>
            <a:ext cx="494632" cy="2272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364468" y="2798247"/>
            <a:ext cx="489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latin typeface="Lucida Grande"/>
                <a:ea typeface="Lucida Grande"/>
                <a:cs typeface="Lucida Grande"/>
              </a:rPr>
              <a:t>€€</a:t>
            </a:r>
            <a:endParaRPr lang="fr-FR" dirty="0"/>
          </a:p>
        </p:txBody>
      </p:sp>
      <p:pic>
        <p:nvPicPr>
          <p:cNvPr id="9" name="Image 8" descr="Unknown.jpeg"/>
          <p:cNvPicPr>
            <a:picLocks noChangeAspect="1"/>
          </p:cNvPicPr>
          <p:nvPr/>
        </p:nvPicPr>
        <p:blipFill>
          <a:blip r:embed="rId3"/>
          <a:srcRect b="6321"/>
          <a:stretch>
            <a:fillRect/>
          </a:stretch>
        </p:blipFill>
        <p:spPr>
          <a:xfrm>
            <a:off x="6572788" y="1882808"/>
            <a:ext cx="2114012" cy="1284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               Discussion</a:t>
            </a:r>
            <a:br>
              <a:rPr lang="fr-FR" b="1" dirty="0" smtClean="0"/>
            </a:br>
            <a:r>
              <a:rPr lang="fr-FR" b="1" dirty="0" smtClean="0"/>
              <a:t>          </a:t>
            </a:r>
            <a:r>
              <a:rPr lang="fr-FR" sz="2400" b="1" dirty="0" smtClean="0"/>
              <a:t>Voie </a:t>
            </a:r>
            <a:r>
              <a:rPr lang="fr-FR" sz="2400" b="1" dirty="0" err="1" smtClean="0"/>
              <a:t>Ant</a:t>
            </a:r>
            <a:r>
              <a:rPr lang="fr-FR" sz="2400" b="1" dirty="0" smtClean="0"/>
              <a:t>  </a:t>
            </a:r>
            <a:r>
              <a:rPr lang="fr-FR" sz="2400" b="1" dirty="0" smtClean="0">
                <a:solidFill>
                  <a:srgbClr val="FF0000"/>
                </a:solidFill>
              </a:rPr>
              <a:t>vs</a:t>
            </a:r>
            <a:r>
              <a:rPr lang="fr-FR" sz="2400" b="1" dirty="0" smtClean="0"/>
              <a:t>  Voie Post  MIS</a:t>
            </a:r>
            <a:endParaRPr lang="fr-FR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6350754" cy="3852245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Etudes… biaisées …</a:t>
            </a:r>
          </a:p>
          <a:p>
            <a:pPr lvl="2"/>
            <a:r>
              <a:rPr lang="fr-FR" dirty="0" smtClean="0"/>
              <a:t>VP </a:t>
            </a:r>
            <a:r>
              <a:rPr lang="fr-FR" dirty="0" err="1" smtClean="0"/>
              <a:t>standart</a:t>
            </a:r>
            <a:r>
              <a:rPr lang="fr-FR" dirty="0" smtClean="0"/>
              <a:t>….</a:t>
            </a:r>
            <a:r>
              <a:rPr lang="fr-FR" dirty="0" err="1" smtClean="0"/>
              <a:t>different</a:t>
            </a:r>
            <a:r>
              <a:rPr lang="fr-FR" dirty="0" smtClean="0"/>
              <a:t> VP mini </a:t>
            </a:r>
          </a:p>
          <a:p>
            <a:pPr lvl="2"/>
            <a:r>
              <a:rPr lang="fr-FR" dirty="0" smtClean="0"/>
              <a:t>VA </a:t>
            </a:r>
            <a:r>
              <a:rPr lang="fr-FR" dirty="0" err="1" smtClean="0"/>
              <a:t>svt</a:t>
            </a:r>
            <a:r>
              <a:rPr lang="fr-FR" dirty="0" smtClean="0"/>
              <a:t> comparée VAL</a:t>
            </a:r>
          </a:p>
          <a:p>
            <a:pPr lvl="2"/>
            <a:r>
              <a:rPr lang="fr-FR" dirty="0" smtClean="0"/>
              <a:t>Pas d’analyse </a:t>
            </a:r>
            <a:r>
              <a:rPr lang="fr-FR" dirty="0" err="1" smtClean="0"/>
              <a:t>rx</a:t>
            </a:r>
            <a:r>
              <a:rPr lang="fr-FR" dirty="0" smtClean="0"/>
              <a:t> des restaurations </a:t>
            </a:r>
            <a:r>
              <a:rPr lang="fr-FR" dirty="0" err="1" smtClean="0"/>
              <a:t>biomecaniques</a:t>
            </a:r>
            <a:endParaRPr lang="fr-FR" dirty="0" smtClean="0"/>
          </a:p>
          <a:p>
            <a:pPr lvl="2"/>
            <a:r>
              <a:rPr lang="fr-FR" dirty="0" smtClean="0"/>
              <a:t>Suggestibilité des patients /VA</a:t>
            </a:r>
          </a:p>
          <a:p>
            <a:pPr lvl="2"/>
            <a:r>
              <a:rPr lang="fr-FR" dirty="0" smtClean="0"/>
              <a:t>Score </a:t>
            </a:r>
            <a:r>
              <a:rPr lang="fr-FR" dirty="0" err="1" smtClean="0"/>
              <a:t>Fonct</a:t>
            </a:r>
            <a:r>
              <a:rPr lang="fr-FR" dirty="0" smtClean="0"/>
              <a:t> </a:t>
            </a:r>
            <a:r>
              <a:rPr lang="fr-FR" dirty="0" err="1" smtClean="0"/>
              <a:t>diff</a:t>
            </a:r>
            <a:r>
              <a:rPr lang="fr-FR" dirty="0" smtClean="0"/>
              <a:t> / pas assez orienté</a:t>
            </a:r>
          </a:p>
          <a:p>
            <a:pPr lvl="2"/>
            <a:r>
              <a:rPr lang="fr-FR" dirty="0" smtClean="0"/>
              <a:t>Objectivité </a:t>
            </a:r>
            <a:r>
              <a:rPr lang="fr-FR" dirty="0" err="1" smtClean="0"/>
              <a:t>medecin</a:t>
            </a:r>
            <a:r>
              <a:rPr lang="fr-FR" dirty="0" smtClean="0"/>
              <a:t> /voies d’abord</a:t>
            </a:r>
          </a:p>
          <a:p>
            <a:pPr lvl="2"/>
            <a:r>
              <a:rPr lang="fr-FR" dirty="0" smtClean="0"/>
              <a:t>Protocoles </a:t>
            </a:r>
            <a:r>
              <a:rPr lang="fr-FR" dirty="0" err="1" smtClean="0"/>
              <a:t>perioperatoires</a:t>
            </a:r>
            <a:r>
              <a:rPr lang="fr-FR" dirty="0" smtClean="0"/>
              <a:t> </a:t>
            </a:r>
            <a:r>
              <a:rPr lang="fr-FR" dirty="0" err="1" smtClean="0"/>
              <a:t>differents</a:t>
            </a:r>
            <a:endParaRPr lang="fr-FR" dirty="0" smtClean="0"/>
          </a:p>
          <a:p>
            <a:pPr lvl="2"/>
            <a:r>
              <a:rPr lang="fr-FR" dirty="0" smtClean="0"/>
              <a:t>BMI &gt; VP</a:t>
            </a:r>
          </a:p>
          <a:p>
            <a:pPr lvl="2"/>
            <a:r>
              <a:rPr lang="fr-FR" dirty="0" smtClean="0"/>
              <a:t>Pathologies non </a:t>
            </a:r>
            <a:r>
              <a:rPr lang="fr-FR" dirty="0" err="1" smtClean="0"/>
              <a:t>differenciées</a:t>
            </a:r>
            <a:endParaRPr lang="fr-FR" dirty="0" smtClean="0"/>
          </a:p>
          <a:p>
            <a:pPr lvl="2"/>
            <a:r>
              <a:rPr lang="fr-FR" dirty="0" smtClean="0"/>
              <a:t>Durée des </a:t>
            </a:r>
            <a:r>
              <a:rPr lang="fr-FR" dirty="0" err="1" smtClean="0"/>
              <a:t>symptomes</a:t>
            </a:r>
            <a:r>
              <a:rPr lang="fr-FR" dirty="0" smtClean="0"/>
              <a:t> avant la PTH</a:t>
            </a:r>
          </a:p>
          <a:p>
            <a:pPr lvl="2"/>
            <a:r>
              <a:rPr lang="fr-FR" dirty="0" smtClean="0"/>
              <a:t>Learning </a:t>
            </a:r>
            <a:r>
              <a:rPr lang="fr-FR" dirty="0" err="1" smtClean="0"/>
              <a:t>curve</a:t>
            </a:r>
            <a:r>
              <a:rPr lang="fr-FR" dirty="0" smtClean="0"/>
              <a:t> VA 20, 50 ou 100 premières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57200" y="6176211"/>
            <a:ext cx="635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Meermans</a:t>
            </a:r>
            <a:r>
              <a:rPr lang="fr-FR" dirty="0" smtClean="0"/>
              <a:t> G BJJ 2017 / </a:t>
            </a:r>
            <a:r>
              <a:rPr lang="fr-FR" dirty="0" err="1" smtClean="0"/>
              <a:t>Trousdale</a:t>
            </a:r>
            <a:r>
              <a:rPr lang="fr-FR" dirty="0" smtClean="0"/>
              <a:t> W J </a:t>
            </a:r>
            <a:r>
              <a:rPr lang="fr-FR" dirty="0" err="1" smtClean="0"/>
              <a:t>Arthroplasty</a:t>
            </a:r>
            <a:r>
              <a:rPr lang="fr-FR" dirty="0" smtClean="0"/>
              <a:t> 2016</a:t>
            </a:r>
            <a:endParaRPr lang="fr-FR" dirty="0"/>
          </a:p>
        </p:txBody>
      </p:sp>
      <p:pic>
        <p:nvPicPr>
          <p:cNvPr id="6" name="Image 5" descr="9723051-156767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362" y="2123354"/>
            <a:ext cx="2509456" cy="1490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158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                 </a:t>
            </a:r>
            <a:r>
              <a:rPr lang="fr-FR" b="1" dirty="0" smtClean="0"/>
              <a:t>Discussion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            </a:t>
            </a:r>
            <a:r>
              <a:rPr lang="fr-FR" sz="2667" b="1" dirty="0" smtClean="0"/>
              <a:t>Symposium </a:t>
            </a:r>
            <a:r>
              <a:rPr lang="fr-FR" sz="2667" b="1" dirty="0" smtClean="0">
                <a:solidFill>
                  <a:srgbClr val="FF0000"/>
                </a:solidFill>
              </a:rPr>
              <a:t>AAOS</a:t>
            </a:r>
            <a:r>
              <a:rPr lang="fr-FR" sz="2667" b="1" dirty="0" smtClean="0"/>
              <a:t> 2017</a:t>
            </a:r>
            <a:endParaRPr lang="fr-FR" sz="2667" b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882808"/>
            <a:ext cx="5327040" cy="457200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Voie Post MIS reproductible et fiable</a:t>
            </a:r>
          </a:p>
          <a:p>
            <a:r>
              <a:rPr lang="fr-FR" dirty="0" smtClean="0"/>
              <a:t>Mayo </a:t>
            </a:r>
            <a:r>
              <a:rPr lang="fr-FR" dirty="0" err="1" smtClean="0"/>
              <a:t>clinic</a:t>
            </a:r>
            <a:r>
              <a:rPr lang="fr-FR" dirty="0" smtClean="0"/>
              <a:t> sur 25000 Cas Lux&lt;0,3%</a:t>
            </a:r>
          </a:p>
          <a:p>
            <a:r>
              <a:rPr lang="fr-FR" dirty="0" smtClean="0"/>
              <a:t>Tendance </a:t>
            </a:r>
            <a:r>
              <a:rPr lang="fr-FR" dirty="0" err="1" smtClean="0"/>
              <a:t>hospi</a:t>
            </a:r>
            <a:r>
              <a:rPr lang="fr-FR" dirty="0" smtClean="0"/>
              <a:t> +courte VA…</a:t>
            </a:r>
            <a:r>
              <a:rPr lang="fr-FR" dirty="0" err="1" smtClean="0"/>
              <a:t>chir</a:t>
            </a:r>
            <a:r>
              <a:rPr lang="fr-FR" dirty="0" smtClean="0"/>
              <a:t> plus longue</a:t>
            </a:r>
          </a:p>
          <a:p>
            <a:r>
              <a:rPr lang="fr-FR" dirty="0" smtClean="0"/>
              <a:t>Couts identiques</a:t>
            </a:r>
          </a:p>
          <a:p>
            <a:r>
              <a:rPr lang="fr-FR" dirty="0" smtClean="0"/>
              <a:t>Mais </a:t>
            </a:r>
            <a:r>
              <a:rPr lang="fr-FR" dirty="0" err="1" smtClean="0"/>
              <a:t>selection</a:t>
            </a:r>
            <a:r>
              <a:rPr lang="fr-FR" dirty="0" smtClean="0"/>
              <a:t> patients VA</a:t>
            </a:r>
          </a:p>
          <a:p>
            <a:pPr>
              <a:buNone/>
            </a:pPr>
            <a:r>
              <a:rPr lang="fr-FR" dirty="0" smtClean="0"/>
              <a:t> </a:t>
            </a:r>
          </a:p>
          <a:p>
            <a:pPr>
              <a:buNone/>
            </a:pPr>
            <a:r>
              <a:rPr lang="fr-FR" dirty="0" smtClean="0"/>
              <a:t>   </a:t>
            </a:r>
            <a:r>
              <a:rPr lang="fr-FR" b="1" dirty="0" smtClean="0"/>
              <a:t>VP MIS et VA sont des « innovations »</a:t>
            </a:r>
            <a:endParaRPr lang="fr-FR" b="1" dirty="0"/>
          </a:p>
        </p:txBody>
      </p:sp>
      <p:pic>
        <p:nvPicPr>
          <p:cNvPr id="7" name="Image 6" descr="pacific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863" y="1882808"/>
            <a:ext cx="2953598" cy="21085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32333" y="3806683"/>
            <a:ext cx="137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San Diego</a:t>
            </a:r>
            <a:endParaRPr lang="fr-F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2506"/>
          </a:xfrm>
        </p:spPr>
        <p:txBody>
          <a:bodyPr/>
          <a:lstStyle/>
          <a:p>
            <a:r>
              <a:rPr lang="fr-FR" dirty="0" smtClean="0"/>
              <a:t>               </a:t>
            </a:r>
            <a:r>
              <a:rPr lang="fr-FR" b="1" dirty="0" smtClean="0"/>
              <a:t>Conclusion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079508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Voie d’abord de choix pour le chirurgien?</a:t>
            </a:r>
          </a:p>
          <a:p>
            <a:pPr lvl="1"/>
            <a:r>
              <a:rPr lang="fr-FR" dirty="0" smtClean="0"/>
              <a:t>Reproductible</a:t>
            </a:r>
          </a:p>
          <a:p>
            <a:pPr lvl="1"/>
            <a:r>
              <a:rPr lang="fr-FR" dirty="0" smtClean="0"/>
              <a:t>Enseignable/ « short </a:t>
            </a:r>
            <a:r>
              <a:rPr lang="fr-FR" dirty="0" err="1" smtClean="0"/>
              <a:t>learning</a:t>
            </a:r>
            <a:r>
              <a:rPr lang="fr-FR" dirty="0" smtClean="0"/>
              <a:t> </a:t>
            </a:r>
            <a:r>
              <a:rPr lang="fr-FR" dirty="0" err="1" smtClean="0"/>
              <a:t>curve</a:t>
            </a:r>
            <a:r>
              <a:rPr lang="fr-FR" dirty="0" smtClean="0"/>
              <a:t> »</a:t>
            </a:r>
          </a:p>
          <a:p>
            <a:pPr lvl="1"/>
            <a:r>
              <a:rPr lang="fr-FR" dirty="0" smtClean="0"/>
              <a:t>Peu de complication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Voie d’abord innovante pour la société?</a:t>
            </a:r>
          </a:p>
          <a:p>
            <a:pPr lvl="1"/>
            <a:r>
              <a:rPr lang="fr-FR" dirty="0" err="1" smtClean="0"/>
              <a:t>Resultat</a:t>
            </a:r>
            <a:r>
              <a:rPr lang="fr-FR" dirty="0" smtClean="0"/>
              <a:t> aussi bon sinon meilleur</a:t>
            </a:r>
          </a:p>
          <a:p>
            <a:pPr lvl="1"/>
            <a:r>
              <a:rPr lang="fr-FR" dirty="0" smtClean="0"/>
              <a:t>Moins couteuse</a:t>
            </a:r>
          </a:p>
          <a:p>
            <a:pPr lvl="1">
              <a:buNone/>
            </a:pPr>
            <a:r>
              <a:rPr lang="fr-FR" b="1" dirty="0" smtClean="0"/>
              <a:t>« Do </a:t>
            </a:r>
            <a:r>
              <a:rPr lang="fr-FR" b="1" dirty="0" err="1" smtClean="0"/>
              <a:t>well</a:t>
            </a:r>
            <a:r>
              <a:rPr lang="fr-FR" b="1" dirty="0" smtClean="0"/>
              <a:t> by </a:t>
            </a:r>
            <a:r>
              <a:rPr lang="fr-FR" b="1" dirty="0" err="1" smtClean="0"/>
              <a:t>doing</a:t>
            </a:r>
            <a:r>
              <a:rPr lang="fr-FR" b="1" dirty="0" smtClean="0"/>
              <a:t> good »  </a:t>
            </a:r>
            <a:r>
              <a:rPr lang="fr-FR" dirty="0" err="1" smtClean="0"/>
              <a:t>Harvad</a:t>
            </a:r>
            <a:r>
              <a:rPr lang="fr-FR" dirty="0" smtClean="0"/>
              <a:t> / </a:t>
            </a:r>
            <a:r>
              <a:rPr lang="fr-FR" dirty="0" err="1" smtClean="0"/>
              <a:t>Warmer</a:t>
            </a:r>
            <a:r>
              <a:rPr lang="fr-FR" dirty="0" smtClean="0"/>
              <a:t> JJP</a:t>
            </a:r>
          </a:p>
          <a:p>
            <a:pPr lvl="1">
              <a:buNone/>
            </a:pPr>
            <a:endParaRPr lang="fr-FR" dirty="0" smtClean="0"/>
          </a:p>
          <a:p>
            <a:r>
              <a:rPr lang="fr-FR" dirty="0" smtClean="0"/>
              <a:t>Voie d’abord </a:t>
            </a:r>
            <a:r>
              <a:rPr lang="fr-FR" dirty="0" err="1" smtClean="0"/>
              <a:t>ideale</a:t>
            </a:r>
            <a:r>
              <a:rPr lang="fr-FR" dirty="0" smtClean="0"/>
              <a:t> pour le patient…?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       </a:t>
            </a:r>
            <a:r>
              <a:rPr lang="fr-FR" b="1" dirty="0" smtClean="0"/>
              <a:t>Conclusion</a:t>
            </a:r>
            <a:endParaRPr lang="fr-FR" b="1" dirty="0"/>
          </a:p>
        </p:txBody>
      </p:sp>
      <p:pic>
        <p:nvPicPr>
          <p:cNvPr id="4" name="Espace réservé du contenu 3" descr="Sans titre.jpeg"/>
          <p:cNvPicPr>
            <a:picLocks noGrp="1" noChangeAspect="1"/>
          </p:cNvPicPr>
          <p:nvPr>
            <p:ph idx="1"/>
          </p:nvPr>
        </p:nvPicPr>
        <p:blipFill>
          <a:blip r:embed="rId2"/>
          <a:srcRect t="-16447" b="-16447"/>
          <a:stretch>
            <a:fillRect/>
          </a:stretch>
        </p:blipFill>
        <p:spPr>
          <a:xfrm>
            <a:off x="268418" y="1666526"/>
            <a:ext cx="8618908" cy="47882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932" y="267494"/>
            <a:ext cx="8785648" cy="1056648"/>
          </a:xfrm>
        </p:spPr>
        <p:txBody>
          <a:bodyPr>
            <a:normAutofit fontScale="90000"/>
          </a:bodyPr>
          <a:lstStyle/>
          <a:p>
            <a:r>
              <a:rPr lang="fr-FR" b="1" smtClean="0"/>
              <a:t>                CONCLUSION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sz="2800" b="1" dirty="0" smtClean="0"/>
              <a:t>La </a:t>
            </a:r>
            <a:r>
              <a:rPr lang="fr-FR" sz="2800" b="1" dirty="0" err="1" smtClean="0"/>
              <a:t>reussite</a:t>
            </a:r>
            <a:r>
              <a:rPr lang="fr-FR" sz="2800" b="1" dirty="0" smtClean="0"/>
              <a:t> passera par la maitrise de chaque poste</a:t>
            </a:r>
            <a:endParaRPr lang="fr-FR" sz="2800" b="1" dirty="0"/>
          </a:p>
        </p:txBody>
      </p:sp>
      <p:pic>
        <p:nvPicPr>
          <p:cNvPr id="4" name="Espace réservé du contenu 3" descr="recovery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25996" r="-25996"/>
          <a:stretch>
            <a:fillRect/>
          </a:stretch>
        </p:blipFill>
        <p:spPr>
          <a:xfrm>
            <a:off x="457200" y="1666526"/>
            <a:ext cx="8229600" cy="4152383"/>
          </a:xfrm>
        </p:spPr>
      </p:pic>
      <p:pic>
        <p:nvPicPr>
          <p:cNvPr id="5" name="Image 4" descr="DSC002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702" y="1324142"/>
            <a:ext cx="2328759" cy="1746569"/>
          </a:xfrm>
          <a:prstGeom prst="rect">
            <a:avLst/>
          </a:prstGeom>
        </p:spPr>
      </p:pic>
      <p:pic>
        <p:nvPicPr>
          <p:cNvPr id="6" name="Image 5" descr="IMG_0858.JPG"/>
          <p:cNvPicPr>
            <a:picLocks noChangeAspect="1"/>
          </p:cNvPicPr>
          <p:nvPr/>
        </p:nvPicPr>
        <p:blipFill>
          <a:blip r:embed="rId4"/>
          <a:srcRect l="11745" t="17056" r="27990" b="10039"/>
          <a:stretch>
            <a:fillRect/>
          </a:stretch>
        </p:blipFill>
        <p:spPr>
          <a:xfrm>
            <a:off x="5115080" y="4722794"/>
            <a:ext cx="2082728" cy="2015638"/>
          </a:xfrm>
          <a:prstGeom prst="rect">
            <a:avLst/>
          </a:prstGeom>
        </p:spPr>
      </p:pic>
      <p:pic>
        <p:nvPicPr>
          <p:cNvPr id="7" name="Image 6" descr="aa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32" y="1324142"/>
            <a:ext cx="2248555" cy="1559411"/>
          </a:xfrm>
          <a:prstGeom prst="rect">
            <a:avLst/>
          </a:prstGeom>
        </p:spPr>
      </p:pic>
      <p:pic>
        <p:nvPicPr>
          <p:cNvPr id="8" name="Image 7" descr="ccc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751" y="5118870"/>
            <a:ext cx="2248555" cy="1619562"/>
          </a:xfrm>
          <a:prstGeom prst="rect">
            <a:avLst/>
          </a:prstGeom>
        </p:spPr>
      </p:pic>
      <p:pic>
        <p:nvPicPr>
          <p:cNvPr id="9" name="Image 8" descr="Coté-colimasso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303" y="3070711"/>
            <a:ext cx="1326743" cy="1767900"/>
          </a:xfrm>
          <a:prstGeom prst="rect">
            <a:avLst/>
          </a:prstGeom>
        </p:spPr>
      </p:pic>
      <p:pic>
        <p:nvPicPr>
          <p:cNvPr id="10" name="Image 9" descr="images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2841" y="3322996"/>
            <a:ext cx="1673959" cy="1043277"/>
          </a:xfrm>
          <a:prstGeom prst="rect">
            <a:avLst/>
          </a:prstGeom>
        </p:spPr>
      </p:pic>
      <p:pic>
        <p:nvPicPr>
          <p:cNvPr id="11" name="Image 10" descr="images-1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932" y="4666339"/>
            <a:ext cx="1318369" cy="1732473"/>
          </a:xfrm>
          <a:prstGeom prst="rect">
            <a:avLst/>
          </a:prstGeom>
        </p:spPr>
      </p:pic>
      <p:pic>
        <p:nvPicPr>
          <p:cNvPr id="12" name="Image 11" descr="brain-544403_960_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7197808" y="4838611"/>
            <a:ext cx="1851772" cy="1430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             </a:t>
            </a:r>
            <a:r>
              <a:rPr lang="fr-FR" b="1" dirty="0" smtClean="0">
                <a:solidFill>
                  <a:srgbClr val="FF0000"/>
                </a:solidFill>
              </a:rPr>
              <a:t>MERCI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IMG_303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500" r="-1750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4772" y="267494"/>
            <a:ext cx="8919228" cy="1203032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             Arthroplastie de Hanche</a:t>
            </a:r>
            <a:br>
              <a:rPr lang="fr-FR" sz="3600" b="1" dirty="0" smtClean="0"/>
            </a:br>
            <a:r>
              <a:rPr lang="fr-FR" sz="3600" b="1" dirty="0" smtClean="0"/>
              <a:t>                                  &amp;</a:t>
            </a:r>
            <a:br>
              <a:rPr lang="fr-FR" sz="3600" b="1" dirty="0" smtClean="0"/>
            </a:br>
            <a:r>
              <a:rPr lang="fr-FR" sz="3600" b="1" dirty="0" smtClean="0"/>
              <a:t>                 Abords Chirurgicaux </a:t>
            </a:r>
            <a:endParaRPr lang="fr-FR" sz="3600" b="1" dirty="0"/>
          </a:p>
        </p:txBody>
      </p:sp>
      <p:pic>
        <p:nvPicPr>
          <p:cNvPr id="16" name="Espace réservé du contenu 15" descr="va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30769" r="-30769"/>
          <a:stretch>
            <a:fillRect/>
          </a:stretch>
        </p:blipFill>
        <p:spPr>
          <a:xfrm>
            <a:off x="652244" y="1836162"/>
            <a:ext cx="8913817" cy="4572000"/>
          </a:xfrm>
        </p:spPr>
      </p:pic>
      <p:cxnSp>
        <p:nvCxnSpPr>
          <p:cNvPr id="18" name="Connecteur droit avec flèche 17"/>
          <p:cNvCxnSpPr/>
          <p:nvPr/>
        </p:nvCxnSpPr>
        <p:spPr>
          <a:xfrm rot="16200000" flipH="1">
            <a:off x="2932457" y="2325245"/>
            <a:ext cx="1380573" cy="402409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2181169" y="2650702"/>
            <a:ext cx="1477121" cy="800732"/>
          </a:xfrm>
          <a:prstGeom prst="straightConnector1">
            <a:avLst/>
          </a:prstGeom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2181169" y="3713743"/>
            <a:ext cx="897317" cy="41418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rot="16200000" flipV="1">
            <a:off x="3589224" y="4963395"/>
            <a:ext cx="1818549" cy="320856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078485" y="2457421"/>
            <a:ext cx="74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TFL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176826" y="5411849"/>
            <a:ext cx="49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GF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693655" y="245742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017217" y="2015638"/>
            <a:ext cx="6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Sa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705754" y="3216737"/>
            <a:ext cx="71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MF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658290" y="2457421"/>
            <a:ext cx="679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Da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338071" y="4100303"/>
            <a:ext cx="83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PTr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421537" y="166652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181169" y="2384970"/>
            <a:ext cx="61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</a:rPr>
              <a:t>VAL</a:t>
            </a:r>
            <a:endParaRPr lang="fr-FR" b="1" dirty="0">
              <a:solidFill>
                <a:srgbClr val="00800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001706" y="3216737"/>
            <a:ext cx="52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33FF"/>
                </a:solidFill>
              </a:rPr>
              <a:t>VL</a:t>
            </a:r>
            <a:endParaRPr lang="fr-FR" b="1" dirty="0">
              <a:solidFill>
                <a:srgbClr val="FF33FF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693654" y="5781181"/>
            <a:ext cx="48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VP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9" name="Flèche courbée vers le bas 18"/>
          <p:cNvSpPr/>
          <p:nvPr/>
        </p:nvSpPr>
        <p:spPr>
          <a:xfrm rot="18542483">
            <a:off x="2351522" y="4218604"/>
            <a:ext cx="1076852" cy="426194"/>
          </a:xfrm>
          <a:prstGeom prst="curvedDownArrow">
            <a:avLst>
              <a:gd name="adj1" fmla="val 25000"/>
              <a:gd name="adj2" fmla="val 43931"/>
              <a:gd name="adj3" fmla="val 25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385292" y="5123824"/>
            <a:ext cx="633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>
                  <a:solidFill>
                    <a:srgbClr val="0000FF"/>
                  </a:solidFill>
                </a:ln>
              </a:rPr>
              <a:t>VSD</a:t>
            </a:r>
            <a:endParaRPr lang="fr-FR" dirty="0">
              <a:ln>
                <a:solidFill>
                  <a:srgbClr val="0000FF"/>
                </a:solidFill>
              </a:ln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rot="5400000" flipH="1" flipV="1">
            <a:off x="2529261" y="4370815"/>
            <a:ext cx="1680878" cy="113985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3018774" y="5781182"/>
            <a:ext cx="49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n>
                  <a:solidFill>
                    <a:srgbClr val="E500E5"/>
                  </a:solidFill>
                </a:ln>
              </a:rPr>
              <a:t>T</a:t>
            </a:r>
            <a:endParaRPr lang="fr-FR" dirty="0">
              <a:ln>
                <a:solidFill>
                  <a:srgbClr val="E500E5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5505116" cy="139903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Pratique &amp; Evolution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200" b="1" dirty="0" smtClean="0"/>
              <a:t>Voie </a:t>
            </a:r>
            <a:r>
              <a:rPr lang="fr-FR" sz="3200" b="1" dirty="0" err="1" smtClean="0"/>
              <a:t>ant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5336952" cy="4572000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 smtClean="0"/>
              <a:t>1881</a:t>
            </a:r>
            <a:r>
              <a:rPr lang="fr-FR" dirty="0" smtClean="0"/>
              <a:t>: publication…</a:t>
            </a:r>
            <a:r>
              <a:rPr lang="fr-FR" dirty="0" err="1" smtClean="0"/>
              <a:t>Hueter</a:t>
            </a:r>
            <a:r>
              <a:rPr lang="fr-FR" dirty="0" smtClean="0"/>
              <a:t> l’utilise en Allemagne depuis 1870</a:t>
            </a:r>
          </a:p>
          <a:p>
            <a:r>
              <a:rPr lang="fr-FR" b="1" dirty="0" smtClean="0"/>
              <a:t>1923</a:t>
            </a:r>
            <a:r>
              <a:rPr lang="fr-FR" dirty="0" smtClean="0"/>
              <a:t>: Smith Petersen l’agrandit…</a:t>
            </a:r>
          </a:p>
          <a:p>
            <a:r>
              <a:rPr lang="fr-FR" b="1" dirty="0" smtClean="0"/>
              <a:t>1947</a:t>
            </a:r>
            <a:r>
              <a:rPr lang="fr-FR" dirty="0" smtClean="0"/>
              <a:t>: Robert &amp; Jean Judet …</a:t>
            </a:r>
            <a:r>
              <a:rPr lang="fr-FR" dirty="0" err="1" smtClean="0"/>
              <a:t>Plexiglass</a:t>
            </a:r>
            <a:endParaRPr lang="fr-FR" dirty="0" smtClean="0"/>
          </a:p>
          <a:p>
            <a:r>
              <a:rPr lang="fr-FR" dirty="0" smtClean="0"/>
              <a:t>Emile </a:t>
            </a:r>
            <a:r>
              <a:rPr lang="fr-FR" dirty="0" err="1" smtClean="0"/>
              <a:t>Letournel</a:t>
            </a:r>
            <a:r>
              <a:rPr lang="fr-FR" dirty="0" smtClean="0"/>
              <a:t> </a:t>
            </a:r>
            <a:r>
              <a:rPr lang="fr-FR" dirty="0" err="1" smtClean="0"/>
              <a:t>ameliore</a:t>
            </a:r>
            <a:r>
              <a:rPr lang="fr-FR" dirty="0" smtClean="0"/>
              <a:t> la technique…</a:t>
            </a:r>
          </a:p>
          <a:p>
            <a:r>
              <a:rPr lang="fr-FR" dirty="0" smtClean="0"/>
              <a:t>Thierry Judet &amp; Marc </a:t>
            </a:r>
            <a:r>
              <a:rPr lang="fr-FR" dirty="0" err="1" smtClean="0"/>
              <a:t>Siguier</a:t>
            </a:r>
            <a:r>
              <a:rPr lang="fr-FR" dirty="0" smtClean="0"/>
              <a:t> </a:t>
            </a:r>
            <a:r>
              <a:rPr lang="fr-FR" dirty="0" err="1" smtClean="0"/>
              <a:t>developpe</a:t>
            </a:r>
            <a:r>
              <a:rPr lang="fr-FR" dirty="0" smtClean="0"/>
              <a:t>…</a:t>
            </a:r>
          </a:p>
          <a:p>
            <a:r>
              <a:rPr lang="fr-FR" dirty="0" smtClean="0"/>
              <a:t>Fin années 80 quasi extinction</a:t>
            </a:r>
          </a:p>
          <a:p>
            <a:r>
              <a:rPr lang="fr-FR" dirty="0" err="1" smtClean="0"/>
              <a:t>Joel</a:t>
            </a:r>
            <a:r>
              <a:rPr lang="fr-FR" dirty="0" smtClean="0"/>
              <a:t> Matta &amp; Thierry </a:t>
            </a:r>
            <a:r>
              <a:rPr lang="fr-FR" dirty="0" err="1" smtClean="0"/>
              <a:t>Siguier</a:t>
            </a:r>
            <a:r>
              <a:rPr lang="fr-FR" dirty="0" smtClean="0"/>
              <a:t> relance…</a:t>
            </a:r>
          </a:p>
          <a:p>
            <a:r>
              <a:rPr lang="fr-FR" dirty="0" smtClean="0"/>
              <a:t>15% des PTH</a:t>
            </a:r>
            <a:endParaRPr lang="fr-FR" dirty="0"/>
          </a:p>
        </p:txBody>
      </p:sp>
      <p:pic>
        <p:nvPicPr>
          <p:cNvPr id="4" name="Image 3" descr="bbb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152" y="1882808"/>
            <a:ext cx="3113144" cy="1745331"/>
          </a:xfrm>
          <a:prstGeom prst="rect">
            <a:avLst/>
          </a:prstGeom>
        </p:spPr>
      </p:pic>
      <p:pic>
        <p:nvPicPr>
          <p:cNvPr id="5" name="Image 4" descr="prothèse totale de hanche  voie antérieure mini abord docteur bohu chirurgiedusport_co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748" y="3968988"/>
            <a:ext cx="2777548" cy="2088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Pratique &amp; Evolution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200" b="1" dirty="0" err="1" smtClean="0"/>
              <a:t>Trochanterotomie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882808"/>
            <a:ext cx="6186074" cy="4326572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 smtClean="0"/>
              <a:t>1879</a:t>
            </a:r>
            <a:r>
              <a:rPr lang="fr-FR" dirty="0" smtClean="0"/>
              <a:t> : </a:t>
            </a:r>
            <a:r>
              <a:rPr lang="fr-FR" dirty="0" err="1" smtClean="0"/>
              <a:t>Olpeer</a:t>
            </a:r>
            <a:r>
              <a:rPr lang="fr-FR" dirty="0" smtClean="0"/>
              <a:t> /DL/très bonne exposition</a:t>
            </a:r>
          </a:p>
          <a:p>
            <a:r>
              <a:rPr lang="fr-FR" b="1" dirty="0" smtClean="0"/>
              <a:t>1950</a:t>
            </a:r>
            <a:r>
              <a:rPr lang="fr-FR" dirty="0" smtClean="0"/>
              <a:t> : Pr J </a:t>
            </a:r>
            <a:r>
              <a:rPr lang="fr-FR" dirty="0" err="1" smtClean="0"/>
              <a:t>Charnley</a:t>
            </a:r>
            <a:r>
              <a:rPr lang="fr-FR" dirty="0" smtClean="0"/>
              <a:t> la rend </a:t>
            </a:r>
            <a:r>
              <a:rPr lang="fr-FR" dirty="0" err="1" smtClean="0"/>
              <a:t>celebre</a:t>
            </a:r>
            <a:r>
              <a:rPr lang="fr-FR" dirty="0" smtClean="0"/>
              <a:t> à Lancashire</a:t>
            </a:r>
          </a:p>
          <a:p>
            <a:r>
              <a:rPr lang="fr-FR" dirty="0" err="1" smtClean="0"/>
              <a:t>Ganz</a:t>
            </a:r>
            <a:r>
              <a:rPr lang="fr-FR" dirty="0" smtClean="0"/>
              <a:t> en suisse la </a:t>
            </a:r>
            <a:r>
              <a:rPr lang="fr-FR" dirty="0" err="1" smtClean="0"/>
              <a:t>developpe</a:t>
            </a:r>
            <a:r>
              <a:rPr lang="fr-FR" dirty="0" smtClean="0"/>
              <a:t>…</a:t>
            </a:r>
          </a:p>
          <a:p>
            <a:r>
              <a:rPr lang="fr-FR" b="1" dirty="0" smtClean="0"/>
              <a:t>La voie royale</a:t>
            </a:r>
          </a:p>
          <a:p>
            <a:r>
              <a:rPr lang="fr-FR" dirty="0" smtClean="0"/>
              <a:t>Met 22,2/polyE</a:t>
            </a:r>
          </a:p>
          <a:p>
            <a:r>
              <a:rPr lang="fr-FR" dirty="0" err="1" smtClean="0"/>
              <a:t>Bequillage</a:t>
            </a:r>
            <a:r>
              <a:rPr lang="fr-FR" dirty="0" smtClean="0"/>
              <a:t>…</a:t>
            </a:r>
          </a:p>
          <a:p>
            <a:r>
              <a:rPr lang="fr-FR" dirty="0" smtClean="0"/>
              <a:t>Bons </a:t>
            </a:r>
            <a:r>
              <a:rPr lang="fr-FR" dirty="0" err="1" smtClean="0"/>
              <a:t>resultats</a:t>
            </a:r>
            <a:r>
              <a:rPr lang="fr-FR" dirty="0" smtClean="0"/>
              <a:t> à long terme</a:t>
            </a:r>
          </a:p>
          <a:p>
            <a:r>
              <a:rPr lang="fr-FR" dirty="0" smtClean="0"/>
              <a:t>Mais pseudarthrose et </a:t>
            </a:r>
            <a:r>
              <a:rPr lang="fr-FR" dirty="0" err="1" smtClean="0"/>
              <a:t>materiel</a:t>
            </a:r>
            <a:r>
              <a:rPr lang="fr-FR" dirty="0" smtClean="0"/>
              <a:t> </a:t>
            </a:r>
            <a:r>
              <a:rPr lang="fr-FR" dirty="0" err="1" smtClean="0"/>
              <a:t>genant</a:t>
            </a:r>
            <a:endParaRPr lang="fr-FR" dirty="0" smtClean="0"/>
          </a:p>
          <a:p>
            <a:r>
              <a:rPr lang="fr-FR" dirty="0" err="1" smtClean="0"/>
              <a:t>Reservée</a:t>
            </a:r>
            <a:r>
              <a:rPr lang="fr-FR" dirty="0" smtClean="0"/>
              <a:t> pour les reprises ou cas difficiles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0184" y="267494"/>
            <a:ext cx="1992021" cy="373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 descr="B9782294734168000063_f06-06-978229473416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90184" y="4269844"/>
            <a:ext cx="1992021" cy="2558374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rot="16200000" flipV="1">
            <a:off x="8006084" y="5182179"/>
            <a:ext cx="725774" cy="6356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Pratique &amp; Evolution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200" b="1" dirty="0" smtClean="0"/>
              <a:t>Voie post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882808"/>
            <a:ext cx="5333999" cy="4572000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 smtClean="0"/>
              <a:t>1890: </a:t>
            </a:r>
            <a:r>
              <a:rPr lang="fr-FR" dirty="0" smtClean="0"/>
              <a:t>Kocher a Berne et </a:t>
            </a:r>
            <a:r>
              <a:rPr lang="fr-FR" dirty="0" err="1" smtClean="0"/>
              <a:t>Langenbeck</a:t>
            </a:r>
            <a:r>
              <a:rPr lang="fr-FR" dirty="0" smtClean="0"/>
              <a:t> à Berlin</a:t>
            </a:r>
            <a:endParaRPr lang="fr-FR" b="1" dirty="0" smtClean="0"/>
          </a:p>
          <a:p>
            <a:r>
              <a:rPr lang="fr-FR" b="1" dirty="0" smtClean="0"/>
              <a:t>1940</a:t>
            </a:r>
            <a:r>
              <a:rPr lang="fr-FR" dirty="0" smtClean="0"/>
              <a:t>: Austin Moore à Columbia </a:t>
            </a:r>
            <a:r>
              <a:rPr lang="fr-FR" dirty="0" err="1" smtClean="0"/>
              <a:t>Psychiatric</a:t>
            </a:r>
            <a:r>
              <a:rPr lang="fr-FR" dirty="0" smtClean="0"/>
              <a:t> </a:t>
            </a:r>
            <a:r>
              <a:rPr lang="fr-FR" dirty="0" err="1" smtClean="0"/>
              <a:t>Hospital</a:t>
            </a:r>
            <a:r>
              <a:rPr lang="fr-FR" dirty="0" smtClean="0"/>
              <a:t>/ prothèse en </a:t>
            </a:r>
            <a:r>
              <a:rPr lang="fr-FR" dirty="0" err="1" smtClean="0"/>
              <a:t>vitalium</a:t>
            </a:r>
            <a:endParaRPr lang="fr-FR" dirty="0" smtClean="0"/>
          </a:p>
          <a:p>
            <a:r>
              <a:rPr lang="fr-FR" dirty="0" smtClean="0"/>
              <a:t>La plus utilisée</a:t>
            </a:r>
          </a:p>
          <a:p>
            <a:r>
              <a:rPr lang="fr-FR" dirty="0" smtClean="0"/>
              <a:t>Simple , reproductible</a:t>
            </a:r>
          </a:p>
          <a:p>
            <a:r>
              <a:rPr lang="fr-FR" dirty="0" smtClean="0"/>
              <a:t>Evite les </a:t>
            </a:r>
            <a:r>
              <a:rPr lang="fr-FR" dirty="0" err="1" smtClean="0"/>
              <a:t>deboires</a:t>
            </a:r>
            <a:r>
              <a:rPr lang="fr-FR" dirty="0" smtClean="0"/>
              <a:t> de la </a:t>
            </a:r>
            <a:r>
              <a:rPr lang="fr-FR" dirty="0" err="1" smtClean="0"/>
              <a:t>trochanterotomie</a:t>
            </a:r>
            <a:endParaRPr lang="fr-FR" dirty="0" smtClean="0"/>
          </a:p>
          <a:p>
            <a:r>
              <a:rPr lang="fr-FR" dirty="0" smtClean="0"/>
              <a:t>Luxation …</a:t>
            </a:r>
          </a:p>
          <a:p>
            <a:r>
              <a:rPr lang="fr-FR" dirty="0" smtClean="0"/>
              <a:t>Mais optimisation Mini Invasif</a:t>
            </a:r>
          </a:p>
          <a:p>
            <a:endParaRPr lang="fr-F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7557" y="4120741"/>
            <a:ext cx="1293357" cy="250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 descr="image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114" y="1882808"/>
            <a:ext cx="3352800" cy="210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Pratique &amp; Evolution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200" b="1" dirty="0" smtClean="0"/>
              <a:t>voie </a:t>
            </a:r>
            <a:r>
              <a:rPr lang="fr-FR" sz="3200" b="1" dirty="0" err="1" smtClean="0"/>
              <a:t>Laterale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4713675" cy="4572000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 smtClean="0"/>
              <a:t>1982</a:t>
            </a:r>
            <a:r>
              <a:rPr lang="fr-FR" dirty="0" smtClean="0"/>
              <a:t>: Voie de </a:t>
            </a:r>
            <a:r>
              <a:rPr lang="fr-FR" dirty="0" err="1" smtClean="0"/>
              <a:t>Hardinge</a:t>
            </a:r>
            <a:r>
              <a:rPr lang="fr-FR" dirty="0" smtClean="0"/>
              <a:t> à </a:t>
            </a:r>
            <a:r>
              <a:rPr lang="fr-FR" dirty="0" err="1" smtClean="0"/>
              <a:t>Wrighthington</a:t>
            </a:r>
            <a:r>
              <a:rPr lang="fr-FR" dirty="0" smtClean="0"/>
              <a:t> </a:t>
            </a:r>
            <a:r>
              <a:rPr lang="fr-FR" dirty="0" err="1" smtClean="0"/>
              <a:t>hospital</a:t>
            </a:r>
            <a:endParaRPr lang="fr-FR" dirty="0" smtClean="0"/>
          </a:p>
          <a:p>
            <a:r>
              <a:rPr lang="fr-FR" dirty="0" smtClean="0"/>
              <a:t>Evolution de la </a:t>
            </a:r>
            <a:r>
              <a:rPr lang="fr-FR" dirty="0" err="1" smtClean="0"/>
              <a:t>trochanterotomie</a:t>
            </a:r>
            <a:r>
              <a:rPr lang="fr-FR" dirty="0" smtClean="0"/>
              <a:t> de JC</a:t>
            </a:r>
          </a:p>
          <a:p>
            <a:r>
              <a:rPr lang="fr-FR" dirty="0" smtClean="0"/>
              <a:t>Plus simple que la voie </a:t>
            </a:r>
            <a:r>
              <a:rPr lang="fr-FR" dirty="0" err="1" smtClean="0"/>
              <a:t>ant</a:t>
            </a:r>
            <a:r>
              <a:rPr lang="fr-FR" dirty="0" smtClean="0"/>
              <a:t> et la </a:t>
            </a:r>
            <a:r>
              <a:rPr lang="fr-FR" dirty="0" err="1" smtClean="0"/>
              <a:t>trochanterotomie</a:t>
            </a:r>
            <a:endParaRPr lang="fr-FR" dirty="0" smtClean="0"/>
          </a:p>
          <a:p>
            <a:r>
              <a:rPr lang="fr-FR" dirty="0" smtClean="0"/>
              <a:t>Diminue les luxations post</a:t>
            </a:r>
          </a:p>
          <a:p>
            <a:r>
              <a:rPr lang="fr-FR" dirty="0" smtClean="0"/>
              <a:t>Nerf </a:t>
            </a:r>
            <a:r>
              <a:rPr lang="fr-FR" dirty="0" err="1" smtClean="0"/>
              <a:t>gluteal</a:t>
            </a:r>
            <a:r>
              <a:rPr lang="fr-FR" dirty="0" smtClean="0"/>
              <a:t> sup à risque</a:t>
            </a:r>
          </a:p>
          <a:p>
            <a:r>
              <a:rPr lang="fr-FR" dirty="0" smtClean="0"/>
              <a:t>Dl </a:t>
            </a:r>
            <a:r>
              <a:rPr lang="fr-FR" dirty="0" err="1" smtClean="0"/>
              <a:t>laterale</a:t>
            </a:r>
            <a:r>
              <a:rPr lang="fr-FR" dirty="0" smtClean="0"/>
              <a:t>, boiteries</a:t>
            </a:r>
          </a:p>
          <a:p>
            <a:r>
              <a:rPr lang="fr-FR" dirty="0" smtClean="0"/>
              <a:t>Evolution vers la VAL…ou VA</a:t>
            </a:r>
          </a:p>
          <a:p>
            <a:pPr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hhh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310" y="1882808"/>
            <a:ext cx="2440322" cy="171791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9146"/>
          <a:stretch>
            <a:fillRect/>
          </a:stretch>
        </p:blipFill>
        <p:spPr bwMode="auto">
          <a:xfrm>
            <a:off x="5980546" y="3916735"/>
            <a:ext cx="2982086" cy="220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Pratique &amp; Evolution</a:t>
            </a:r>
            <a:br>
              <a:rPr lang="fr-FR" dirty="0" smtClean="0"/>
            </a:br>
            <a:r>
              <a:rPr lang="fr-FR" sz="3200" b="1" dirty="0" smtClean="0"/>
              <a:t>voie </a:t>
            </a:r>
            <a:r>
              <a:rPr lang="fr-FR" sz="3200" b="1" dirty="0" err="1" smtClean="0"/>
              <a:t>anterolateral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3920166" cy="4572000"/>
          </a:xfrm>
        </p:spPr>
        <p:txBody>
          <a:bodyPr/>
          <a:lstStyle/>
          <a:p>
            <a:r>
              <a:rPr lang="fr-FR" dirty="0" smtClean="0"/>
              <a:t>1936: </a:t>
            </a:r>
            <a:r>
              <a:rPr lang="fr-FR" dirty="0" err="1" smtClean="0"/>
              <a:t>watson-jones</a:t>
            </a:r>
            <a:r>
              <a:rPr lang="fr-FR" dirty="0" smtClean="0"/>
              <a:t> à Liverpool </a:t>
            </a:r>
            <a:r>
              <a:rPr lang="fr-FR" dirty="0" err="1" smtClean="0"/>
              <a:t>University</a:t>
            </a:r>
            <a:endParaRPr lang="fr-FR" dirty="0" smtClean="0"/>
          </a:p>
          <a:p>
            <a:r>
              <a:rPr lang="fr-FR" dirty="0" smtClean="0"/>
              <a:t>« </a:t>
            </a:r>
            <a:r>
              <a:rPr lang="fr-FR" dirty="0" err="1" smtClean="0"/>
              <a:t>Intermediaire</a:t>
            </a:r>
            <a:r>
              <a:rPr lang="fr-FR" dirty="0" smtClean="0"/>
              <a:t> » entre voie  </a:t>
            </a:r>
            <a:r>
              <a:rPr lang="fr-FR" dirty="0" err="1" smtClean="0"/>
              <a:t>lat</a:t>
            </a:r>
            <a:r>
              <a:rPr lang="fr-FR" dirty="0" smtClean="0"/>
              <a:t> et </a:t>
            </a:r>
            <a:r>
              <a:rPr lang="fr-FR" dirty="0" err="1" smtClean="0"/>
              <a:t>ant</a:t>
            </a:r>
            <a:r>
              <a:rPr lang="fr-FR" dirty="0" smtClean="0"/>
              <a:t>…</a:t>
            </a:r>
          </a:p>
          <a:p>
            <a:r>
              <a:rPr lang="fr-FR" dirty="0" smtClean="0"/>
              <a:t>Avantage sans les </a:t>
            </a:r>
            <a:r>
              <a:rPr lang="fr-FR" dirty="0" err="1" smtClean="0"/>
              <a:t>inconvéniants</a:t>
            </a:r>
            <a:r>
              <a:rPr lang="fr-FR" dirty="0" smtClean="0"/>
              <a:t>???</a:t>
            </a:r>
          </a:p>
        </p:txBody>
      </p:sp>
      <p:pic>
        <p:nvPicPr>
          <p:cNvPr id="4" name="Image 3" descr="liv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597" y="1882808"/>
            <a:ext cx="2734221" cy="1819966"/>
          </a:xfrm>
          <a:prstGeom prst="rect">
            <a:avLst/>
          </a:prstGeom>
        </p:spPr>
      </p:pic>
      <p:pic>
        <p:nvPicPr>
          <p:cNvPr id="5" name="Image 4" descr="image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366" y="4024104"/>
            <a:ext cx="4487452" cy="243070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38152" y="4895736"/>
            <a:ext cx="122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DD ou DL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Pourquoi l’abord </a:t>
            </a:r>
            <a:r>
              <a:rPr lang="fr-FR" b="1" dirty="0" err="1" smtClean="0"/>
              <a:t>anterieur</a:t>
            </a:r>
            <a:r>
              <a:rPr lang="fr-FR" b="1" dirty="0" smtClean="0"/>
              <a:t>?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5979829" cy="4572000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                          </a:t>
            </a:r>
            <a:r>
              <a:rPr lang="fr-FR" b="1" dirty="0" smtClean="0"/>
              <a:t>Hypothèse</a:t>
            </a:r>
          </a:p>
          <a:p>
            <a:endParaRPr lang="fr-FR" dirty="0" smtClean="0"/>
          </a:p>
          <a:p>
            <a:r>
              <a:rPr lang="fr-FR" dirty="0" smtClean="0"/>
              <a:t>Abord mini invasif « vrai »</a:t>
            </a:r>
          </a:p>
          <a:p>
            <a:r>
              <a:rPr lang="fr-FR" dirty="0" smtClean="0"/>
              <a:t>Eviter la luxation </a:t>
            </a:r>
            <a:r>
              <a:rPr lang="fr-FR" dirty="0" err="1" smtClean="0"/>
              <a:t>posterieure</a:t>
            </a:r>
            <a:endParaRPr lang="fr-FR" dirty="0" smtClean="0"/>
          </a:p>
          <a:p>
            <a:r>
              <a:rPr lang="fr-FR" dirty="0" smtClean="0"/>
              <a:t>Ajustement de la longueur des MI</a:t>
            </a:r>
          </a:p>
          <a:p>
            <a:r>
              <a:rPr lang="fr-FR" dirty="0" err="1" smtClean="0"/>
              <a:t>Recuperation</a:t>
            </a:r>
            <a:r>
              <a:rPr lang="fr-FR" dirty="0" smtClean="0"/>
              <a:t> plus rapide</a:t>
            </a:r>
            <a:endParaRPr lang="fr-FR" dirty="0"/>
          </a:p>
        </p:txBody>
      </p:sp>
      <p:pic>
        <p:nvPicPr>
          <p:cNvPr id="4" name="Image 3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572" y="1882808"/>
            <a:ext cx="2093042" cy="2467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Démonstration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Verve.thmx</Template>
  <TotalTime>16134</TotalTime>
  <Words>1268</Words>
  <Application>Microsoft Macintosh PowerPoint</Application>
  <PresentationFormat>Présentation à l'écran (4:3)</PresentationFormat>
  <Paragraphs>248</Paragraphs>
  <Slides>28</Slides>
  <Notes>6</Notes>
  <HiddenSlides>0</HiddenSlides>
  <MMClips>1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Verve</vt:lpstr>
      <vt:lpstr>PTH VOIE  ANTERIEURE innovation  MYTHE ou REALITE  ?</vt:lpstr>
      <vt:lpstr>        PTH &amp;  Contreverses</vt:lpstr>
      <vt:lpstr>             Arthroplastie de Hanche                                   &amp;                  Abords Chirurgicaux </vt:lpstr>
      <vt:lpstr>Pratique &amp; Evolution Voie ant</vt:lpstr>
      <vt:lpstr>Pratique &amp; Evolution Trochanterotomie</vt:lpstr>
      <vt:lpstr>Pratique &amp; Evolution Voie post</vt:lpstr>
      <vt:lpstr>Pratique &amp; Evolution voie Laterale</vt:lpstr>
      <vt:lpstr>Pratique &amp; Evolution voie anterolateral</vt:lpstr>
      <vt:lpstr>Pourquoi l’abord anterieur?</vt:lpstr>
      <vt:lpstr>Abord mini-invasif</vt:lpstr>
      <vt:lpstr>Eviter la luxation posterieure</vt:lpstr>
      <vt:lpstr>Problème d’exposition du Fémur</vt:lpstr>
      <vt:lpstr>Ajustement Longueur MI</vt:lpstr>
      <vt:lpstr>Recuperation Rapide</vt:lpstr>
      <vt:lpstr>             Discussion               Voie Post MIS</vt:lpstr>
      <vt:lpstr>Diapositive 16</vt:lpstr>
      <vt:lpstr>              Discussion                   Voie ant</vt:lpstr>
      <vt:lpstr>               Discussion          Voie Ant  vs  Voie Post  MIS</vt:lpstr>
      <vt:lpstr>              Discussion          Voie Ant  vs  Voie Post  MIS</vt:lpstr>
      <vt:lpstr>               Discussion            Voie Ant  vs  Voie Post  MIS</vt:lpstr>
      <vt:lpstr>               Discussion          Voie Ant  vs  Voie Post  MIS</vt:lpstr>
      <vt:lpstr>               Discussion         Voie Ant  vs  Voie Post  MIS</vt:lpstr>
      <vt:lpstr>               Discussion           Voie Ant  vs  Voie Post  MIS</vt:lpstr>
      <vt:lpstr>                  Discussion              Symposium AAOS 2017</vt:lpstr>
      <vt:lpstr>               Conclusion</vt:lpstr>
      <vt:lpstr>           Conclusion</vt:lpstr>
      <vt:lpstr>                CONCLUSION La reussite passera par la maitrise de chaque poste</vt:lpstr>
      <vt:lpstr>                 MERCI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PTH ABORD ANTERIEUR   MYTHE ou REALITE</dc:title>
  <dc:creator>Julien Cazal</dc:creator>
  <cp:lastModifiedBy>Julien Cazal</cp:lastModifiedBy>
  <cp:revision>236</cp:revision>
  <dcterms:created xsi:type="dcterms:W3CDTF">2017-10-23T16:55:51Z</dcterms:created>
  <dcterms:modified xsi:type="dcterms:W3CDTF">2017-10-23T16:57:02Z</dcterms:modified>
</cp:coreProperties>
</file>